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3" r:id="rId3"/>
    <p:sldId id="266" r:id="rId4"/>
    <p:sldId id="290" r:id="rId5"/>
    <p:sldId id="302" r:id="rId6"/>
    <p:sldId id="291" r:id="rId7"/>
    <p:sldId id="292" r:id="rId8"/>
    <p:sldId id="294" r:id="rId9"/>
    <p:sldId id="300" r:id="rId10"/>
    <p:sldId id="257" r:id="rId11"/>
    <p:sldId id="258" r:id="rId12"/>
    <p:sldId id="280" r:id="rId13"/>
    <p:sldId id="289" r:id="rId14"/>
    <p:sldId id="296" r:id="rId15"/>
    <p:sldId id="295" r:id="rId16"/>
    <p:sldId id="297" r:id="rId17"/>
    <p:sldId id="298" r:id="rId18"/>
    <p:sldId id="308" r:id="rId19"/>
    <p:sldId id="309" r:id="rId20"/>
    <p:sldId id="312" r:id="rId21"/>
    <p:sldId id="310" r:id="rId22"/>
    <p:sldId id="311" r:id="rId23"/>
    <p:sldId id="301" r:id="rId24"/>
    <p:sldId id="304" r:id="rId25"/>
    <p:sldId id="305" r:id="rId26"/>
    <p:sldId id="263" r:id="rId27"/>
    <p:sldId id="267" r:id="rId28"/>
    <p:sldId id="307" r:id="rId29"/>
    <p:sldId id="293" r:id="rId30"/>
    <p:sldId id="299"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98" autoAdjust="0"/>
    <p:restoredTop sz="94660"/>
  </p:normalViewPr>
  <p:slideViewPr>
    <p:cSldViewPr snapToGrid="0">
      <p:cViewPr varScale="1">
        <p:scale>
          <a:sx n="50" d="100"/>
          <a:sy n="50" d="100"/>
        </p:scale>
        <p:origin x="854"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28600-FB8C-B7E9-7893-DEE00E96E60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663945-9E6E-E914-0745-F743A129CB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8CC330-3FC8-02BF-218C-45104AB6479E}"/>
              </a:ext>
            </a:extLst>
          </p:cNvPr>
          <p:cNvSpPr>
            <a:spLocks noGrp="1"/>
          </p:cNvSpPr>
          <p:nvPr>
            <p:ph type="dt" sz="half" idx="10"/>
          </p:nvPr>
        </p:nvSpPr>
        <p:spPr/>
        <p:txBody>
          <a:bodyPr/>
          <a:lstStyle/>
          <a:p>
            <a:fld id="{EF2E6B26-95C1-4729-86A5-6EA965C6D8C2}" type="datetimeFigureOut">
              <a:rPr lang="en-US" smtClean="0"/>
              <a:t>7/4/2024</a:t>
            </a:fld>
            <a:endParaRPr lang="en-US"/>
          </a:p>
        </p:txBody>
      </p:sp>
      <p:sp>
        <p:nvSpPr>
          <p:cNvPr id="5" name="Footer Placeholder 4">
            <a:extLst>
              <a:ext uri="{FF2B5EF4-FFF2-40B4-BE49-F238E27FC236}">
                <a16:creationId xmlns:a16="http://schemas.microsoft.com/office/drawing/2014/main" id="{2CCE26BA-F196-8F4A-4A7D-28DB530DFA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2FE961-C313-51F2-4CE2-849DAAD5A942}"/>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374588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00D18-0EE3-6B0B-498A-E25B987D78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D19FF1-057E-4533-96DD-B0A326E7BA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4FADB9-A2C7-47DA-5A43-9087AA6D7FF7}"/>
              </a:ext>
            </a:extLst>
          </p:cNvPr>
          <p:cNvSpPr>
            <a:spLocks noGrp="1"/>
          </p:cNvSpPr>
          <p:nvPr>
            <p:ph type="dt" sz="half" idx="10"/>
          </p:nvPr>
        </p:nvSpPr>
        <p:spPr/>
        <p:txBody>
          <a:bodyPr/>
          <a:lstStyle/>
          <a:p>
            <a:fld id="{EF2E6B26-95C1-4729-86A5-6EA965C6D8C2}" type="datetimeFigureOut">
              <a:rPr lang="en-US" smtClean="0"/>
              <a:t>7/4/2024</a:t>
            </a:fld>
            <a:endParaRPr lang="en-US"/>
          </a:p>
        </p:txBody>
      </p:sp>
      <p:sp>
        <p:nvSpPr>
          <p:cNvPr id="5" name="Footer Placeholder 4">
            <a:extLst>
              <a:ext uri="{FF2B5EF4-FFF2-40B4-BE49-F238E27FC236}">
                <a16:creationId xmlns:a16="http://schemas.microsoft.com/office/drawing/2014/main" id="{507FB167-4CFC-79DD-5034-5AA4D8D77B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2AF8BF-34E3-EB45-3DE2-797747D0AC16}"/>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2354992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E948-EAFF-D1DF-48E1-702F11B662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9E8010-2427-5FCE-C967-3C866557E0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3FC769-EE94-1727-86EE-5E3A938AC6C6}"/>
              </a:ext>
            </a:extLst>
          </p:cNvPr>
          <p:cNvSpPr>
            <a:spLocks noGrp="1"/>
          </p:cNvSpPr>
          <p:nvPr>
            <p:ph type="dt" sz="half" idx="10"/>
          </p:nvPr>
        </p:nvSpPr>
        <p:spPr/>
        <p:txBody>
          <a:bodyPr/>
          <a:lstStyle/>
          <a:p>
            <a:fld id="{EF2E6B26-95C1-4729-86A5-6EA965C6D8C2}" type="datetimeFigureOut">
              <a:rPr lang="en-US" smtClean="0"/>
              <a:t>7/4/2024</a:t>
            </a:fld>
            <a:endParaRPr lang="en-US"/>
          </a:p>
        </p:txBody>
      </p:sp>
      <p:sp>
        <p:nvSpPr>
          <p:cNvPr id="5" name="Footer Placeholder 4">
            <a:extLst>
              <a:ext uri="{FF2B5EF4-FFF2-40B4-BE49-F238E27FC236}">
                <a16:creationId xmlns:a16="http://schemas.microsoft.com/office/drawing/2014/main" id="{F7D9D673-FB29-C0F7-9AAB-53A89DDE8B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966427-F8D6-9CA8-1FB4-840100A78685}"/>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1475517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702B5-E3D1-E526-059F-9B7441557B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54A390-9145-E044-D223-BF067E8E0D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A29DFF-9763-DD43-FB3C-CFC97C0F79C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AEB6D7-F6A5-D651-0D8E-AD349135EC21}"/>
              </a:ext>
            </a:extLst>
          </p:cNvPr>
          <p:cNvSpPr>
            <a:spLocks noGrp="1"/>
          </p:cNvSpPr>
          <p:nvPr>
            <p:ph type="dt" sz="half" idx="10"/>
          </p:nvPr>
        </p:nvSpPr>
        <p:spPr/>
        <p:txBody>
          <a:bodyPr/>
          <a:lstStyle/>
          <a:p>
            <a:fld id="{EF2E6B26-95C1-4729-86A5-6EA965C6D8C2}" type="datetimeFigureOut">
              <a:rPr lang="en-US" smtClean="0"/>
              <a:t>7/4/2024</a:t>
            </a:fld>
            <a:endParaRPr lang="en-US"/>
          </a:p>
        </p:txBody>
      </p:sp>
      <p:sp>
        <p:nvSpPr>
          <p:cNvPr id="6" name="Footer Placeholder 5">
            <a:extLst>
              <a:ext uri="{FF2B5EF4-FFF2-40B4-BE49-F238E27FC236}">
                <a16:creationId xmlns:a16="http://schemas.microsoft.com/office/drawing/2014/main" id="{8AD6DAA0-EAE0-AFD3-AFA4-47E266BB80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A7B57F-85C7-BD37-6E35-42B7499A6C3C}"/>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3555817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7B870-B0FE-703A-2298-BBA4688B4DC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67E95B-151E-D81D-2F4C-92DEE74D02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FC5DA7-E0E2-F72F-A630-777EDCE48F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018F50-0543-F83D-8FC1-CD3A439D41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5454A7-2541-7619-B102-0225F6DC5C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73A1CBE-07AD-44BE-04E1-5E1401FE9353}"/>
              </a:ext>
            </a:extLst>
          </p:cNvPr>
          <p:cNvSpPr>
            <a:spLocks noGrp="1"/>
          </p:cNvSpPr>
          <p:nvPr>
            <p:ph type="dt" sz="half" idx="10"/>
          </p:nvPr>
        </p:nvSpPr>
        <p:spPr/>
        <p:txBody>
          <a:bodyPr/>
          <a:lstStyle/>
          <a:p>
            <a:fld id="{EF2E6B26-95C1-4729-86A5-6EA965C6D8C2}" type="datetimeFigureOut">
              <a:rPr lang="en-US" smtClean="0"/>
              <a:t>7/4/2024</a:t>
            </a:fld>
            <a:endParaRPr lang="en-US"/>
          </a:p>
        </p:txBody>
      </p:sp>
      <p:sp>
        <p:nvSpPr>
          <p:cNvPr id="8" name="Footer Placeholder 7">
            <a:extLst>
              <a:ext uri="{FF2B5EF4-FFF2-40B4-BE49-F238E27FC236}">
                <a16:creationId xmlns:a16="http://schemas.microsoft.com/office/drawing/2014/main" id="{5B267C49-AFBC-27FC-7434-3103C719915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45E54E-4AEB-6F08-147B-2FEA4365D815}"/>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1186897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54FF7-962E-B370-C710-E355DD76F4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A7338D-416C-2CDD-31CA-1CFA0B2404B7}"/>
              </a:ext>
            </a:extLst>
          </p:cNvPr>
          <p:cNvSpPr>
            <a:spLocks noGrp="1"/>
          </p:cNvSpPr>
          <p:nvPr>
            <p:ph type="dt" sz="half" idx="10"/>
          </p:nvPr>
        </p:nvSpPr>
        <p:spPr/>
        <p:txBody>
          <a:bodyPr/>
          <a:lstStyle/>
          <a:p>
            <a:fld id="{EF2E6B26-95C1-4729-86A5-6EA965C6D8C2}" type="datetimeFigureOut">
              <a:rPr lang="en-US" smtClean="0"/>
              <a:t>7/4/2024</a:t>
            </a:fld>
            <a:endParaRPr lang="en-US"/>
          </a:p>
        </p:txBody>
      </p:sp>
      <p:sp>
        <p:nvSpPr>
          <p:cNvPr id="4" name="Footer Placeholder 3">
            <a:extLst>
              <a:ext uri="{FF2B5EF4-FFF2-40B4-BE49-F238E27FC236}">
                <a16:creationId xmlns:a16="http://schemas.microsoft.com/office/drawing/2014/main" id="{9A42B7B5-03D6-1C7D-B90B-878042DB54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CF6DEF-352D-D84D-7094-5A8D97717659}"/>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2986448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77CC78-288B-2DA5-7438-EB5A7324D548}"/>
              </a:ext>
            </a:extLst>
          </p:cNvPr>
          <p:cNvSpPr>
            <a:spLocks noGrp="1"/>
          </p:cNvSpPr>
          <p:nvPr>
            <p:ph type="dt" sz="half" idx="10"/>
          </p:nvPr>
        </p:nvSpPr>
        <p:spPr/>
        <p:txBody>
          <a:bodyPr/>
          <a:lstStyle/>
          <a:p>
            <a:fld id="{EF2E6B26-95C1-4729-86A5-6EA965C6D8C2}" type="datetimeFigureOut">
              <a:rPr lang="en-US" smtClean="0"/>
              <a:t>7/4/2024</a:t>
            </a:fld>
            <a:endParaRPr lang="en-US"/>
          </a:p>
        </p:txBody>
      </p:sp>
      <p:sp>
        <p:nvSpPr>
          <p:cNvPr id="3" name="Footer Placeholder 2">
            <a:extLst>
              <a:ext uri="{FF2B5EF4-FFF2-40B4-BE49-F238E27FC236}">
                <a16:creationId xmlns:a16="http://schemas.microsoft.com/office/drawing/2014/main" id="{51D7311F-5FD2-752E-019B-6C18FBB06C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BC6521-DF8F-957B-0397-D5842EEB67C5}"/>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367744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39DFC-A753-6D29-149D-433468A2EC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9B6275-A34E-BC45-7FDD-8F6642A1CD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35A660-1AAE-AE43-4E41-305FABC57B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6F5AC7-8E55-BA5F-7D5D-D8299BEB2FDE}"/>
              </a:ext>
            </a:extLst>
          </p:cNvPr>
          <p:cNvSpPr>
            <a:spLocks noGrp="1"/>
          </p:cNvSpPr>
          <p:nvPr>
            <p:ph type="dt" sz="half" idx="10"/>
          </p:nvPr>
        </p:nvSpPr>
        <p:spPr/>
        <p:txBody>
          <a:bodyPr/>
          <a:lstStyle/>
          <a:p>
            <a:fld id="{EF2E6B26-95C1-4729-86A5-6EA965C6D8C2}" type="datetimeFigureOut">
              <a:rPr lang="en-US" smtClean="0"/>
              <a:t>7/4/2024</a:t>
            </a:fld>
            <a:endParaRPr lang="en-US"/>
          </a:p>
        </p:txBody>
      </p:sp>
      <p:sp>
        <p:nvSpPr>
          <p:cNvPr id="6" name="Footer Placeholder 5">
            <a:extLst>
              <a:ext uri="{FF2B5EF4-FFF2-40B4-BE49-F238E27FC236}">
                <a16:creationId xmlns:a16="http://schemas.microsoft.com/office/drawing/2014/main" id="{C382DC71-542F-9A41-C220-6321044731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896F3A-95C7-EE77-D298-44F9B61A2163}"/>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3516476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173B0-D5D1-CEC7-FB5E-167E471D7F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9D8AA4-3DFA-D467-9DED-F54AB2BE5F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A76A3B-F942-DABF-ED31-77504CD59C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288C49-305A-FDC8-7F60-1F8AD512837B}"/>
              </a:ext>
            </a:extLst>
          </p:cNvPr>
          <p:cNvSpPr>
            <a:spLocks noGrp="1"/>
          </p:cNvSpPr>
          <p:nvPr>
            <p:ph type="dt" sz="half" idx="10"/>
          </p:nvPr>
        </p:nvSpPr>
        <p:spPr/>
        <p:txBody>
          <a:bodyPr/>
          <a:lstStyle/>
          <a:p>
            <a:fld id="{EF2E6B26-95C1-4729-86A5-6EA965C6D8C2}" type="datetimeFigureOut">
              <a:rPr lang="en-US" smtClean="0"/>
              <a:t>7/4/2024</a:t>
            </a:fld>
            <a:endParaRPr lang="en-US"/>
          </a:p>
        </p:txBody>
      </p:sp>
      <p:sp>
        <p:nvSpPr>
          <p:cNvPr id="6" name="Footer Placeholder 5">
            <a:extLst>
              <a:ext uri="{FF2B5EF4-FFF2-40B4-BE49-F238E27FC236}">
                <a16:creationId xmlns:a16="http://schemas.microsoft.com/office/drawing/2014/main" id="{A5AFB73D-142E-8591-5A77-D68453EDBC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AF8471-CF68-97A4-1227-10BF37119EAE}"/>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2021222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B3BF8-4DEA-C18A-8700-D0CEB8FA87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717616-AC53-472B-9733-2DD613863E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0C9E65-1BE3-0288-90BF-B46283DEC8D3}"/>
              </a:ext>
            </a:extLst>
          </p:cNvPr>
          <p:cNvSpPr>
            <a:spLocks noGrp="1"/>
          </p:cNvSpPr>
          <p:nvPr>
            <p:ph type="dt" sz="half" idx="10"/>
          </p:nvPr>
        </p:nvSpPr>
        <p:spPr/>
        <p:txBody>
          <a:bodyPr/>
          <a:lstStyle/>
          <a:p>
            <a:fld id="{EF2E6B26-95C1-4729-86A5-6EA965C6D8C2}" type="datetimeFigureOut">
              <a:rPr lang="en-US" smtClean="0"/>
              <a:t>7/4/2024</a:t>
            </a:fld>
            <a:endParaRPr lang="en-US"/>
          </a:p>
        </p:txBody>
      </p:sp>
      <p:sp>
        <p:nvSpPr>
          <p:cNvPr id="5" name="Footer Placeholder 4">
            <a:extLst>
              <a:ext uri="{FF2B5EF4-FFF2-40B4-BE49-F238E27FC236}">
                <a16:creationId xmlns:a16="http://schemas.microsoft.com/office/drawing/2014/main" id="{308D6012-7B47-DD59-4F54-122E065EC4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75FD33-43BE-3F4F-F503-6B8375DCC1E5}"/>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821958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825FB7-862C-E31E-78EA-6CB74255AF3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7AC6D7-1EF8-221E-423B-5929D17CAE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E75E0E-F3CA-00EA-A35C-B394BA887526}"/>
              </a:ext>
            </a:extLst>
          </p:cNvPr>
          <p:cNvSpPr>
            <a:spLocks noGrp="1"/>
          </p:cNvSpPr>
          <p:nvPr>
            <p:ph type="dt" sz="half" idx="10"/>
          </p:nvPr>
        </p:nvSpPr>
        <p:spPr/>
        <p:txBody>
          <a:bodyPr/>
          <a:lstStyle/>
          <a:p>
            <a:fld id="{EF2E6B26-95C1-4729-86A5-6EA965C6D8C2}" type="datetimeFigureOut">
              <a:rPr lang="en-US" smtClean="0"/>
              <a:t>7/4/2024</a:t>
            </a:fld>
            <a:endParaRPr lang="en-US"/>
          </a:p>
        </p:txBody>
      </p:sp>
      <p:sp>
        <p:nvSpPr>
          <p:cNvPr id="5" name="Footer Placeholder 4">
            <a:extLst>
              <a:ext uri="{FF2B5EF4-FFF2-40B4-BE49-F238E27FC236}">
                <a16:creationId xmlns:a16="http://schemas.microsoft.com/office/drawing/2014/main" id="{A4B5BF68-0237-EFF2-150D-906A992547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8053B9-7F89-B656-DB5B-A287204C32E4}"/>
              </a:ext>
            </a:extLst>
          </p:cNvPr>
          <p:cNvSpPr>
            <a:spLocks noGrp="1"/>
          </p:cNvSpPr>
          <p:nvPr>
            <p:ph type="sldNum" sz="quarter" idx="12"/>
          </p:nvPr>
        </p:nvSpPr>
        <p:spPr/>
        <p:txBody>
          <a:bodyPr/>
          <a:lstStyle/>
          <a:p>
            <a:fld id="{5B46FCDC-F2AF-414C-877D-0BEC91712AAE}" type="slidenum">
              <a:rPr lang="en-US" smtClean="0"/>
              <a:t>‹#›</a:t>
            </a:fld>
            <a:endParaRPr lang="en-US"/>
          </a:p>
        </p:txBody>
      </p:sp>
    </p:spTree>
    <p:extLst>
      <p:ext uri="{BB962C8B-B14F-4D97-AF65-F5344CB8AC3E}">
        <p14:creationId xmlns:p14="http://schemas.microsoft.com/office/powerpoint/2010/main" val="3125272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863A67-A0D1-C481-0C13-9B2AF91D78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C6757E-4F49-DA8F-ACAB-02EB800641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4B3582-FB35-0C8D-B09F-50754D98C5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2E6B26-95C1-4729-86A5-6EA965C6D8C2}" type="datetimeFigureOut">
              <a:rPr lang="en-US" smtClean="0"/>
              <a:t>7/4/2024</a:t>
            </a:fld>
            <a:endParaRPr lang="en-US"/>
          </a:p>
        </p:txBody>
      </p:sp>
      <p:sp>
        <p:nvSpPr>
          <p:cNvPr id="5" name="Footer Placeholder 4">
            <a:extLst>
              <a:ext uri="{FF2B5EF4-FFF2-40B4-BE49-F238E27FC236}">
                <a16:creationId xmlns:a16="http://schemas.microsoft.com/office/drawing/2014/main" id="{03C10137-04BB-C343-9EAA-DB1B4AE70A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E122F2C-AB18-48E9-5D45-3C9540CF8A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46FCDC-F2AF-414C-877D-0BEC91712AAE}" type="slidenum">
              <a:rPr lang="en-US" smtClean="0"/>
              <a:t>‹#›</a:t>
            </a:fld>
            <a:endParaRPr lang="en-US"/>
          </a:p>
        </p:txBody>
      </p:sp>
    </p:spTree>
    <p:extLst>
      <p:ext uri="{BB962C8B-B14F-4D97-AF65-F5344CB8AC3E}">
        <p14:creationId xmlns:p14="http://schemas.microsoft.com/office/powerpoint/2010/main" val="17893846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VOLINSKY@ENG.USF.EDU" TargetMode="Externa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8.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13.jpg"/><Relationship Id="rId5" Type="http://schemas.openxmlformats.org/officeDocument/2006/relationships/image" Target="../media/image12.jpe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0.jpe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png"/><Relationship Id="rId7" Type="http://schemas.openxmlformats.org/officeDocument/2006/relationships/image" Target="../media/image23.jpe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7.jpeg"/><Relationship Id="rId2" Type="http://schemas.openxmlformats.org/officeDocument/2006/relationships/image" Target="../media/image25.jpeg"/><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png"/><Relationship Id="rId7" Type="http://schemas.openxmlformats.org/officeDocument/2006/relationships/image" Target="../media/image30.jpe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4.jpeg"/><Relationship Id="rId2" Type="http://schemas.openxmlformats.org/officeDocument/2006/relationships/image" Target="../media/image32.jpeg"/><Relationship Id="rId1" Type="http://schemas.openxmlformats.org/officeDocument/2006/relationships/slideLayout" Target="../slideLayouts/slideLayout6.xml"/><Relationship Id="rId6" Type="http://schemas.openxmlformats.org/officeDocument/2006/relationships/image" Target="../media/image33.jpe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2.png"/><Relationship Id="rId7" Type="http://schemas.openxmlformats.org/officeDocument/2006/relationships/image" Target="../media/image36.jpe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35.jpeg"/><Relationship Id="rId5" Type="http://schemas.openxmlformats.org/officeDocument/2006/relationships/hyperlink" Target="https://codes.iccsafe.org/content/FLPC2020P1/chapter-7-sanitary-drainage" TargetMode="Externa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1.jpe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42.jpe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hyperlink" Target="http://www.pnas.org/cgi/doi/10.1073/pnas.1400097111" TargetMode="External"/><Relationship Id="rId5" Type="http://schemas.openxmlformats.org/officeDocument/2006/relationships/image" Target="../media/image43.jp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5FC07-29C3-CCD4-AEAB-60050F6E65DF}"/>
              </a:ext>
            </a:extLst>
          </p:cNvPr>
          <p:cNvSpPr>
            <a:spLocks noGrp="1"/>
          </p:cNvSpPr>
          <p:nvPr>
            <p:ph type="ctrTitle"/>
          </p:nvPr>
        </p:nvSpPr>
        <p:spPr>
          <a:xfrm>
            <a:off x="291150" y="-174165"/>
            <a:ext cx="11609696" cy="2387600"/>
          </a:xfrm>
        </p:spPr>
        <p:txBody>
          <a:bodyPr>
            <a:noAutofit/>
          </a:bodyPr>
          <a:lstStyle/>
          <a:p>
            <a:r>
              <a:rPr lang="en-US" altLang="en-US" sz="5400" b="1" dirty="0"/>
              <a:t>Chinese Nation Silent Killer is Sewer Gas</a:t>
            </a:r>
            <a:br>
              <a:rPr lang="en-US" altLang="en-US" sz="4800" b="1" dirty="0"/>
            </a:br>
            <a:br>
              <a:rPr lang="en-US" altLang="en-US" sz="4800" b="1" dirty="0"/>
            </a:br>
            <a:r>
              <a:rPr lang="zh-TW" altLang="en-US" sz="4800" b="1" dirty="0"/>
              <a:t>下水道瓦斯是中華民族的無聲殺手</a:t>
            </a:r>
            <a:endParaRPr lang="en-US" sz="4800" dirty="0"/>
          </a:p>
        </p:txBody>
      </p:sp>
      <p:sp>
        <p:nvSpPr>
          <p:cNvPr id="3" name="Subtitle 2">
            <a:extLst>
              <a:ext uri="{FF2B5EF4-FFF2-40B4-BE49-F238E27FC236}">
                <a16:creationId xmlns:a16="http://schemas.microsoft.com/office/drawing/2014/main" id="{CB4EBB19-E0E4-8824-7BB7-AB95EDA07076}"/>
              </a:ext>
            </a:extLst>
          </p:cNvPr>
          <p:cNvSpPr>
            <a:spLocks noGrp="1"/>
          </p:cNvSpPr>
          <p:nvPr>
            <p:ph type="subTitle" idx="1"/>
          </p:nvPr>
        </p:nvSpPr>
        <p:spPr>
          <a:xfrm>
            <a:off x="0" y="2606197"/>
            <a:ext cx="12192000" cy="3238488"/>
          </a:xfrm>
        </p:spPr>
        <p:txBody>
          <a:bodyPr>
            <a:normAutofit fontScale="47500" lnSpcReduction="20000"/>
          </a:bodyPr>
          <a:lstStyle/>
          <a:p>
            <a:endParaRPr lang="en-US" altLang="en-US" sz="2400" dirty="0">
              <a:latin typeface="Times New Roman" panose="02020603050405020304" pitchFamily="18" charset="0"/>
              <a:cs typeface="Times New Roman" panose="02020603050405020304" pitchFamily="18" charset="0"/>
            </a:endParaRPr>
          </a:p>
          <a:p>
            <a:r>
              <a:rPr lang="en-US" altLang="en-US" sz="5900" dirty="0">
                <a:latin typeface="Times New Roman" panose="02020603050405020304" pitchFamily="18" charset="0"/>
                <a:cs typeface="Times New Roman" panose="02020603050405020304" pitchFamily="18" charset="0"/>
              </a:rPr>
              <a:t>Professor Alex A. Volinsky, Ph.D. </a:t>
            </a:r>
            <a:r>
              <a:rPr lang="en-US" altLang="en-US" sz="5900" dirty="0">
                <a:latin typeface="Times New Roman" panose="02020603050405020304" pitchFamily="18" charset="0"/>
                <a:cs typeface="Times New Roman" panose="02020603050405020304" pitchFamily="18" charset="0"/>
                <a:hlinkClick r:id="rId2"/>
              </a:rPr>
              <a:t>VOLINSKY@USF.EDU</a:t>
            </a:r>
            <a:r>
              <a:rPr lang="en-US" altLang="en-US" sz="5900" dirty="0">
                <a:latin typeface="Times New Roman" panose="02020603050405020304" pitchFamily="18" charset="0"/>
                <a:cs typeface="Times New Roman" panose="02020603050405020304" pitchFamily="18" charset="0"/>
              </a:rPr>
              <a:t> </a:t>
            </a:r>
          </a:p>
          <a:p>
            <a:r>
              <a:rPr lang="en-US" sz="5900" dirty="0">
                <a:latin typeface="Times New Roman" panose="02020603050405020304" pitchFamily="18" charset="0"/>
                <a:cs typeface="Times New Roman" panose="02020603050405020304" pitchFamily="18" charset="0"/>
              </a:rPr>
              <a:t>Department of Mechanical Engineering</a:t>
            </a:r>
          </a:p>
          <a:p>
            <a:r>
              <a:rPr lang="en-US" sz="5900" dirty="0">
                <a:latin typeface="Times New Roman" panose="02020603050405020304" pitchFamily="18" charset="0"/>
                <a:cs typeface="Times New Roman" panose="02020603050405020304" pitchFamily="18" charset="0"/>
              </a:rPr>
              <a:t>University of South Florida</a:t>
            </a:r>
          </a:p>
          <a:p>
            <a:r>
              <a:rPr lang="en-US" sz="5900" dirty="0">
                <a:latin typeface="Times New Roman" panose="02020603050405020304" pitchFamily="18" charset="0"/>
                <a:cs typeface="Times New Roman" panose="02020603050405020304" pitchFamily="18" charset="0"/>
              </a:rPr>
              <a:t>WeChat: </a:t>
            </a:r>
            <a:r>
              <a:rPr lang="en-US" sz="5900" dirty="0" err="1">
                <a:latin typeface="Times New Roman" panose="02020603050405020304" pitchFamily="18" charset="0"/>
                <a:cs typeface="Times New Roman" panose="02020603050405020304" pitchFamily="18" charset="0"/>
              </a:rPr>
              <a:t>AlexVolinsky</a:t>
            </a:r>
            <a:endParaRPr lang="en-US" sz="5900" dirty="0">
              <a:latin typeface="Times New Roman" panose="02020603050405020304" pitchFamily="18" charset="0"/>
              <a:cs typeface="Times New Roman" panose="02020603050405020304" pitchFamily="18" charset="0"/>
            </a:endParaRPr>
          </a:p>
          <a:p>
            <a:r>
              <a:rPr lang="zh-TW" altLang="en-US" sz="5900" dirty="0">
                <a:latin typeface="Times New Roman" panose="02020603050405020304" pitchFamily="18" charset="0"/>
                <a:cs typeface="Times New Roman" panose="02020603050405020304" pitchFamily="18" charset="0"/>
              </a:rPr>
              <a:t>南佛羅裡達大學</a:t>
            </a:r>
            <a:endParaRPr lang="en-US" altLang="zh-TW" sz="5900" dirty="0">
              <a:latin typeface="Times New Roman" panose="02020603050405020304" pitchFamily="18" charset="0"/>
              <a:cs typeface="Times New Roman" panose="02020603050405020304" pitchFamily="18" charset="0"/>
            </a:endParaRPr>
          </a:p>
          <a:p>
            <a:r>
              <a:rPr lang="ja-JP" altLang="en-US" sz="5900" dirty="0">
                <a:latin typeface="Times New Roman" panose="02020603050405020304" pitchFamily="18" charset="0"/>
                <a:cs typeface="Times New Roman" panose="02020603050405020304" pitchFamily="18" charset="0"/>
              </a:rPr>
              <a:t>機械工程系</a:t>
            </a:r>
            <a:endParaRPr lang="en-US" sz="5900" dirty="0">
              <a:latin typeface="Times New Roman" panose="02020603050405020304" pitchFamily="18" charset="0"/>
              <a:cs typeface="Times New Roman" panose="02020603050405020304" pitchFamily="18" charset="0"/>
            </a:endParaRPr>
          </a:p>
          <a:p>
            <a:r>
              <a:rPr lang="en-US" sz="5900" dirty="0">
                <a:latin typeface="Times New Roman" panose="02020603050405020304" pitchFamily="18" charset="0"/>
                <a:cs typeface="Times New Roman" panose="02020603050405020304" pitchFamily="18" charset="0"/>
              </a:rPr>
              <a:t>July 2024, P.R. China</a:t>
            </a:r>
          </a:p>
          <a:p>
            <a:endParaRPr lang="en-US" sz="5900" dirty="0">
              <a:latin typeface="Times New Roman" panose="02020603050405020304" pitchFamily="18" charset="0"/>
              <a:cs typeface="Times New Roman" panose="02020603050405020304" pitchFamily="18" charset="0"/>
            </a:endParaRPr>
          </a:p>
        </p:txBody>
      </p:sp>
      <p:sp>
        <p:nvSpPr>
          <p:cNvPr id="4" name="Номер слайда 5">
            <a:extLst>
              <a:ext uri="{FF2B5EF4-FFF2-40B4-BE49-F238E27FC236}">
                <a16:creationId xmlns:a16="http://schemas.microsoft.com/office/drawing/2014/main" id="{46B4F11D-02DA-5F58-D33E-D1669B7E657E}"/>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a:t>
            </a:fld>
            <a:endParaRPr lang="en-US"/>
          </a:p>
        </p:txBody>
      </p:sp>
      <p:pic>
        <p:nvPicPr>
          <p:cNvPr id="5" name="Picture 4">
            <a:extLst>
              <a:ext uri="{FF2B5EF4-FFF2-40B4-BE49-F238E27FC236}">
                <a16:creationId xmlns:a16="http://schemas.microsoft.com/office/drawing/2014/main" id="{90F9EE30-73DD-B6D4-FCD2-ABFCABD67DE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grpSp>
        <p:nvGrpSpPr>
          <p:cNvPr id="7" name="Group 25">
            <a:extLst>
              <a:ext uri="{FF2B5EF4-FFF2-40B4-BE49-F238E27FC236}">
                <a16:creationId xmlns:a16="http://schemas.microsoft.com/office/drawing/2014/main" id="{80E8CF67-12C5-C4C3-6AD0-EF917B63F4CA}"/>
              </a:ext>
            </a:extLst>
          </p:cNvPr>
          <p:cNvGrpSpPr>
            <a:grpSpLocks/>
          </p:cNvGrpSpPr>
          <p:nvPr/>
        </p:nvGrpSpPr>
        <p:grpSpPr bwMode="auto">
          <a:xfrm>
            <a:off x="-1" y="5999115"/>
            <a:ext cx="12191999" cy="170680"/>
            <a:chOff x="192" y="869"/>
            <a:chExt cx="5401" cy="96"/>
          </a:xfrm>
        </p:grpSpPr>
        <p:pic>
          <p:nvPicPr>
            <p:cNvPr id="8" name="Picture 26">
              <a:extLst>
                <a:ext uri="{FF2B5EF4-FFF2-40B4-BE49-F238E27FC236}">
                  <a16:creationId xmlns:a16="http://schemas.microsoft.com/office/drawing/2014/main" id="{E5054942-B46B-800B-AD55-69811E7FE7C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D5B375CD-E791-12C5-AC07-2FC0402AFD87}"/>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25">
            <a:extLst>
              <a:ext uri="{FF2B5EF4-FFF2-40B4-BE49-F238E27FC236}">
                <a16:creationId xmlns:a16="http://schemas.microsoft.com/office/drawing/2014/main" id="{BB7B7A1F-0839-ABA7-610C-1451F626D374}"/>
              </a:ext>
            </a:extLst>
          </p:cNvPr>
          <p:cNvGrpSpPr>
            <a:grpSpLocks/>
          </p:cNvGrpSpPr>
          <p:nvPr/>
        </p:nvGrpSpPr>
        <p:grpSpPr bwMode="auto">
          <a:xfrm>
            <a:off x="398626" y="2424768"/>
            <a:ext cx="11394744" cy="128014"/>
            <a:chOff x="192" y="869"/>
            <a:chExt cx="5401" cy="96"/>
          </a:xfrm>
        </p:grpSpPr>
        <p:pic>
          <p:nvPicPr>
            <p:cNvPr id="11" name="Picture 26">
              <a:extLst>
                <a:ext uri="{FF2B5EF4-FFF2-40B4-BE49-F238E27FC236}">
                  <a16:creationId xmlns:a16="http://schemas.microsoft.com/office/drawing/2014/main" id="{47E74962-5D92-E0C1-D12E-26BFFF005A7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7">
              <a:extLst>
                <a:ext uri="{FF2B5EF4-FFF2-40B4-BE49-F238E27FC236}">
                  <a16:creationId xmlns:a16="http://schemas.microsoft.com/office/drawing/2014/main" id="{BFE3F325-BACA-8BAB-D47B-24D605CC16B3}"/>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Text Box 24">
            <a:extLst>
              <a:ext uri="{FF2B5EF4-FFF2-40B4-BE49-F238E27FC236}">
                <a16:creationId xmlns:a16="http://schemas.microsoft.com/office/drawing/2014/main" id="{6076C7F4-4A20-48F9-1E96-38A0D1A00EE7}"/>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spTree>
    <p:extLst>
      <p:ext uri="{BB962C8B-B14F-4D97-AF65-F5344CB8AC3E}">
        <p14:creationId xmlns:p14="http://schemas.microsoft.com/office/powerpoint/2010/main" val="52163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DFF78-8775-E401-84AC-33ED48BB7710}"/>
              </a:ext>
            </a:extLst>
          </p:cNvPr>
          <p:cNvSpPr>
            <a:spLocks noGrp="1"/>
          </p:cNvSpPr>
          <p:nvPr>
            <p:ph type="title"/>
          </p:nvPr>
        </p:nvSpPr>
        <p:spPr>
          <a:xfrm>
            <a:off x="838200" y="-205041"/>
            <a:ext cx="10515600" cy="1325563"/>
          </a:xfrm>
        </p:spPr>
        <p:txBody>
          <a:bodyPr/>
          <a:lstStyle/>
          <a:p>
            <a:pPr algn="ctr"/>
            <a:r>
              <a:rPr lang="en-US" dirty="0">
                <a:latin typeface="Times New Roman" panose="02020603050405020304" pitchFamily="18" charset="0"/>
                <a:cs typeface="Times New Roman" panose="02020603050405020304" pitchFamily="18" charset="0"/>
              </a:rPr>
              <a:t>Disclaimer</a:t>
            </a:r>
            <a:r>
              <a:rPr lang="zh-TW" altLang="en-US" dirty="0">
                <a:latin typeface="Times New Roman" panose="02020603050405020304" pitchFamily="18" charset="0"/>
                <a:cs typeface="Times New Roman" panose="02020603050405020304" pitchFamily="18" charset="0"/>
              </a:rPr>
              <a:t> 免責聲明</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10B6AE00-74EE-FF64-3452-AE01947E5BC2}"/>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a:t>
            </a:fld>
            <a:endParaRPr lang="en-US"/>
          </a:p>
        </p:txBody>
      </p:sp>
      <p:pic>
        <p:nvPicPr>
          <p:cNvPr id="4" name="Picture 3">
            <a:extLst>
              <a:ext uri="{FF2B5EF4-FFF2-40B4-BE49-F238E27FC236}">
                <a16:creationId xmlns:a16="http://schemas.microsoft.com/office/drawing/2014/main" id="{E3FFAA47-3428-AB9F-F100-5DE3ADF2E1B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grpSp>
        <p:nvGrpSpPr>
          <p:cNvPr id="6" name="Group 25">
            <a:extLst>
              <a:ext uri="{FF2B5EF4-FFF2-40B4-BE49-F238E27FC236}">
                <a16:creationId xmlns:a16="http://schemas.microsoft.com/office/drawing/2014/main" id="{2A2D1216-B94D-3448-9CB4-334F503F5436}"/>
              </a:ext>
            </a:extLst>
          </p:cNvPr>
          <p:cNvGrpSpPr>
            <a:grpSpLocks/>
          </p:cNvGrpSpPr>
          <p:nvPr/>
        </p:nvGrpSpPr>
        <p:grpSpPr bwMode="auto">
          <a:xfrm>
            <a:off x="0" y="5998027"/>
            <a:ext cx="12192000" cy="152400"/>
            <a:chOff x="192" y="869"/>
            <a:chExt cx="5401" cy="96"/>
          </a:xfrm>
        </p:grpSpPr>
        <p:pic>
          <p:nvPicPr>
            <p:cNvPr id="7" name="Picture 26">
              <a:extLst>
                <a:ext uri="{FF2B5EF4-FFF2-40B4-BE49-F238E27FC236}">
                  <a16:creationId xmlns:a16="http://schemas.microsoft.com/office/drawing/2014/main" id="{276528AC-86BC-74F2-07D3-25F013F828E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7">
              <a:extLst>
                <a:ext uri="{FF2B5EF4-FFF2-40B4-BE49-F238E27FC236}">
                  <a16:creationId xmlns:a16="http://schemas.microsoft.com/office/drawing/2014/main" id="{CEFC886C-E7BF-07D6-440E-A73ADE4B6B0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ext Box 24">
            <a:extLst>
              <a:ext uri="{FF2B5EF4-FFF2-40B4-BE49-F238E27FC236}">
                <a16:creationId xmlns:a16="http://schemas.microsoft.com/office/drawing/2014/main" id="{B1207F3A-037F-F6AA-1D99-84509E12639E}"/>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10" name="Group 9">
            <a:extLst>
              <a:ext uri="{FF2B5EF4-FFF2-40B4-BE49-F238E27FC236}">
                <a16:creationId xmlns:a16="http://schemas.microsoft.com/office/drawing/2014/main" id="{8181F881-2132-7DE2-DCB1-EE5E916714FC}"/>
              </a:ext>
            </a:extLst>
          </p:cNvPr>
          <p:cNvGrpSpPr>
            <a:grpSpLocks/>
          </p:cNvGrpSpPr>
          <p:nvPr/>
        </p:nvGrpSpPr>
        <p:grpSpPr bwMode="auto">
          <a:xfrm>
            <a:off x="398628" y="931130"/>
            <a:ext cx="11394744" cy="128014"/>
            <a:chOff x="192" y="869"/>
            <a:chExt cx="5401" cy="96"/>
          </a:xfrm>
        </p:grpSpPr>
        <p:pic>
          <p:nvPicPr>
            <p:cNvPr id="11" name="Picture 10">
              <a:extLst>
                <a:ext uri="{FF2B5EF4-FFF2-40B4-BE49-F238E27FC236}">
                  <a16:creationId xmlns:a16="http://schemas.microsoft.com/office/drawing/2014/main" id="{E7B5C5F8-D911-C58B-4834-68D0C870DA7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BD2F502F-04D5-4EBF-5C7F-23306B33646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Subtitle 2">
            <a:extLst>
              <a:ext uri="{FF2B5EF4-FFF2-40B4-BE49-F238E27FC236}">
                <a16:creationId xmlns:a16="http://schemas.microsoft.com/office/drawing/2014/main" id="{B34E839E-0F44-F4B3-1F19-B892F32274EC}"/>
              </a:ext>
            </a:extLst>
          </p:cNvPr>
          <p:cNvSpPr txBox="1">
            <a:spLocks/>
          </p:cNvSpPr>
          <p:nvPr/>
        </p:nvSpPr>
        <p:spPr>
          <a:xfrm>
            <a:off x="95534" y="1237390"/>
            <a:ext cx="11946340" cy="456281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en-US" sz="3200" dirty="0">
                <a:latin typeface="Times New Roman" panose="02020603050405020304" pitchFamily="18" charset="0"/>
                <a:cs typeface="Times New Roman" panose="02020603050405020304" pitchFamily="18" charset="0"/>
              </a:rPr>
              <a:t>The topic of this presentation is very serious because the plumbing and ventilation problems have not been fixed in China for decades. </a:t>
            </a:r>
          </a:p>
          <a:p>
            <a:pPr marL="0" indent="0" algn="ctr">
              <a:buNone/>
            </a:pPr>
            <a:r>
              <a:rPr lang="en-US" altLang="en-US" sz="3200" dirty="0">
                <a:latin typeface="Times New Roman" panose="02020603050405020304" pitchFamily="18" charset="0"/>
                <a:cs typeface="Times New Roman" panose="02020603050405020304" pitchFamily="18" charset="0"/>
              </a:rPr>
              <a:t>There are multiple interconnected reasons that require systemic approach. </a:t>
            </a:r>
          </a:p>
          <a:p>
            <a:pPr marL="0" indent="0" algn="ctr">
              <a:buNone/>
            </a:pPr>
            <a:endParaRPr lang="en-US" altLang="en-US" sz="3200" dirty="0">
              <a:latin typeface="Times New Roman" panose="02020603050405020304" pitchFamily="18" charset="0"/>
              <a:cs typeface="Times New Roman" panose="02020603050405020304" pitchFamily="18" charset="0"/>
            </a:endParaRPr>
          </a:p>
          <a:p>
            <a:pPr marL="0" indent="0" algn="ctr">
              <a:buNone/>
            </a:pPr>
            <a:r>
              <a:rPr lang="zh-TW" altLang="en-US" sz="4000" dirty="0">
                <a:latin typeface="Times New Roman" panose="02020603050405020304" pitchFamily="18" charset="0"/>
                <a:cs typeface="Times New Roman" panose="02020603050405020304" pitchFamily="18" charset="0"/>
              </a:rPr>
              <a:t>這次演講的主題非常嚴肅，因為中國的管道和通風問題幾十年來都沒有解決。有多個相互關聯的原因需要係統性的方法。</a:t>
            </a:r>
            <a:endParaRPr lang="en-US" alt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3445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DFF78-8775-E401-84AC-33ED48BB7710}"/>
              </a:ext>
            </a:extLst>
          </p:cNvPr>
          <p:cNvSpPr>
            <a:spLocks noGrp="1"/>
          </p:cNvSpPr>
          <p:nvPr>
            <p:ph type="title"/>
          </p:nvPr>
        </p:nvSpPr>
        <p:spPr>
          <a:xfrm>
            <a:off x="838200" y="-205041"/>
            <a:ext cx="10515600" cy="1325563"/>
          </a:xfrm>
        </p:spPr>
        <p:txBody>
          <a:bodyPr/>
          <a:lstStyle/>
          <a:p>
            <a:pPr algn="ctr"/>
            <a:r>
              <a:rPr lang="en-US" dirty="0">
                <a:latin typeface="Times New Roman" panose="02020603050405020304" pitchFamily="18" charset="0"/>
                <a:cs typeface="Times New Roman" panose="02020603050405020304" pitchFamily="18" charset="0"/>
              </a:rPr>
              <a:t>What is Sewer Gas?</a:t>
            </a:r>
            <a:r>
              <a:rPr lang="zh-TW" altLang="en-US" dirty="0">
                <a:latin typeface="Times New Roman" panose="02020603050405020304" pitchFamily="18" charset="0"/>
                <a:cs typeface="Times New Roman" panose="02020603050405020304" pitchFamily="18" charset="0"/>
              </a:rPr>
              <a:t> 什麼是下水道煤氣？</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10B6AE00-74EE-FF64-3452-AE01947E5BC2}"/>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3</a:t>
            </a:fld>
            <a:endParaRPr lang="en-US"/>
          </a:p>
        </p:txBody>
      </p:sp>
      <p:pic>
        <p:nvPicPr>
          <p:cNvPr id="4" name="Picture 3">
            <a:extLst>
              <a:ext uri="{FF2B5EF4-FFF2-40B4-BE49-F238E27FC236}">
                <a16:creationId xmlns:a16="http://schemas.microsoft.com/office/drawing/2014/main" id="{E3FFAA47-3428-AB9F-F100-5DE3ADF2E1B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grpSp>
        <p:nvGrpSpPr>
          <p:cNvPr id="6" name="Group 25">
            <a:extLst>
              <a:ext uri="{FF2B5EF4-FFF2-40B4-BE49-F238E27FC236}">
                <a16:creationId xmlns:a16="http://schemas.microsoft.com/office/drawing/2014/main" id="{2A2D1216-B94D-3448-9CB4-334F503F5436}"/>
              </a:ext>
            </a:extLst>
          </p:cNvPr>
          <p:cNvGrpSpPr>
            <a:grpSpLocks/>
          </p:cNvGrpSpPr>
          <p:nvPr/>
        </p:nvGrpSpPr>
        <p:grpSpPr bwMode="auto">
          <a:xfrm>
            <a:off x="0" y="5998027"/>
            <a:ext cx="12192000" cy="152400"/>
            <a:chOff x="192" y="869"/>
            <a:chExt cx="5401" cy="96"/>
          </a:xfrm>
        </p:grpSpPr>
        <p:pic>
          <p:nvPicPr>
            <p:cNvPr id="7" name="Picture 26">
              <a:extLst>
                <a:ext uri="{FF2B5EF4-FFF2-40B4-BE49-F238E27FC236}">
                  <a16:creationId xmlns:a16="http://schemas.microsoft.com/office/drawing/2014/main" id="{276528AC-86BC-74F2-07D3-25F013F828E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7">
              <a:extLst>
                <a:ext uri="{FF2B5EF4-FFF2-40B4-BE49-F238E27FC236}">
                  <a16:creationId xmlns:a16="http://schemas.microsoft.com/office/drawing/2014/main" id="{CEFC886C-E7BF-07D6-440E-A73ADE4B6B0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ext Box 24">
            <a:extLst>
              <a:ext uri="{FF2B5EF4-FFF2-40B4-BE49-F238E27FC236}">
                <a16:creationId xmlns:a16="http://schemas.microsoft.com/office/drawing/2014/main" id="{B1207F3A-037F-F6AA-1D99-84509E12639E}"/>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10" name="Group 9">
            <a:extLst>
              <a:ext uri="{FF2B5EF4-FFF2-40B4-BE49-F238E27FC236}">
                <a16:creationId xmlns:a16="http://schemas.microsoft.com/office/drawing/2014/main" id="{8181F881-2132-7DE2-DCB1-EE5E916714FC}"/>
              </a:ext>
            </a:extLst>
          </p:cNvPr>
          <p:cNvGrpSpPr>
            <a:grpSpLocks/>
          </p:cNvGrpSpPr>
          <p:nvPr/>
        </p:nvGrpSpPr>
        <p:grpSpPr bwMode="auto">
          <a:xfrm>
            <a:off x="398628" y="931130"/>
            <a:ext cx="11394744" cy="128014"/>
            <a:chOff x="192" y="869"/>
            <a:chExt cx="5401" cy="96"/>
          </a:xfrm>
        </p:grpSpPr>
        <p:pic>
          <p:nvPicPr>
            <p:cNvPr id="11" name="Picture 10">
              <a:extLst>
                <a:ext uri="{FF2B5EF4-FFF2-40B4-BE49-F238E27FC236}">
                  <a16:creationId xmlns:a16="http://schemas.microsoft.com/office/drawing/2014/main" id="{E7B5C5F8-D911-C58B-4834-68D0C870DA7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BD2F502F-04D5-4EBF-5C7F-23306B33646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Subtitle 2">
            <a:extLst>
              <a:ext uri="{FF2B5EF4-FFF2-40B4-BE49-F238E27FC236}">
                <a16:creationId xmlns:a16="http://schemas.microsoft.com/office/drawing/2014/main" id="{B34E839E-0F44-F4B3-1F19-B892F32274EC}"/>
              </a:ext>
            </a:extLst>
          </p:cNvPr>
          <p:cNvSpPr txBox="1">
            <a:spLocks/>
          </p:cNvSpPr>
          <p:nvPr/>
        </p:nvSpPr>
        <p:spPr>
          <a:xfrm>
            <a:off x="95534" y="1248276"/>
            <a:ext cx="11946340" cy="456281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en-US" sz="3200" dirty="0">
                <a:latin typeface="Times New Roman" panose="02020603050405020304" pitchFamily="18" charset="0"/>
                <a:cs typeface="Times New Roman" panose="02020603050405020304" pitchFamily="18" charset="0"/>
              </a:rPr>
              <a:t>Sewer gas is a combination of toxic and nontoxic gases that are a byproduct of human waste breaking down in sewer systems. It can have a poor odor or smell like methane or rotten eggs. Sewer gas can include gases like </a:t>
            </a:r>
            <a:r>
              <a:rPr lang="en-US" altLang="en-US" sz="3200" b="1" dirty="0">
                <a:latin typeface="Times New Roman" panose="02020603050405020304" pitchFamily="18" charset="0"/>
                <a:cs typeface="Times New Roman" panose="02020603050405020304" pitchFamily="18" charset="0"/>
              </a:rPr>
              <a:t>hydrogen sulfide</a:t>
            </a:r>
            <a:r>
              <a:rPr lang="en-US" altLang="en-US" sz="3200" dirty="0">
                <a:latin typeface="Times New Roman" panose="02020603050405020304" pitchFamily="18" charset="0"/>
                <a:cs typeface="Times New Roman" panose="02020603050405020304" pitchFamily="18" charset="0"/>
              </a:rPr>
              <a:t>, </a:t>
            </a:r>
            <a:r>
              <a:rPr lang="en-US" altLang="en-US" sz="3200" b="1" dirty="0">
                <a:latin typeface="Times New Roman" panose="02020603050405020304" pitchFamily="18" charset="0"/>
                <a:cs typeface="Times New Roman" panose="02020603050405020304" pitchFamily="18" charset="0"/>
              </a:rPr>
              <a:t>ammonia</a:t>
            </a:r>
            <a:r>
              <a:rPr lang="en-US" altLang="en-US" sz="3200" dirty="0">
                <a:latin typeface="Times New Roman" panose="02020603050405020304" pitchFamily="18" charset="0"/>
                <a:cs typeface="Times New Roman" panose="02020603050405020304" pitchFamily="18" charset="0"/>
              </a:rPr>
              <a:t>, </a:t>
            </a:r>
            <a:r>
              <a:rPr lang="en-US" altLang="en-US" sz="3200" b="1" dirty="0">
                <a:latin typeface="Times New Roman" panose="02020603050405020304" pitchFamily="18" charset="0"/>
                <a:cs typeface="Times New Roman" panose="02020603050405020304" pitchFamily="18" charset="0"/>
              </a:rPr>
              <a:t>carbon dioxide</a:t>
            </a:r>
            <a:r>
              <a:rPr lang="en-US" altLang="en-US" sz="3200" dirty="0">
                <a:latin typeface="Times New Roman" panose="02020603050405020304" pitchFamily="18" charset="0"/>
                <a:cs typeface="Times New Roman" panose="02020603050405020304" pitchFamily="18" charset="0"/>
              </a:rPr>
              <a:t>, </a:t>
            </a:r>
            <a:r>
              <a:rPr lang="en-US" altLang="en-US" sz="3200" b="1" dirty="0">
                <a:latin typeface="Times New Roman" panose="02020603050405020304" pitchFamily="18" charset="0"/>
                <a:cs typeface="Times New Roman" panose="02020603050405020304" pitchFamily="18" charset="0"/>
              </a:rPr>
              <a:t>methane</a:t>
            </a:r>
            <a:r>
              <a:rPr lang="en-US" altLang="en-US" sz="3200" dirty="0">
                <a:latin typeface="Times New Roman" panose="02020603050405020304" pitchFamily="18" charset="0"/>
                <a:cs typeface="Times New Roman" panose="02020603050405020304" pitchFamily="18" charset="0"/>
              </a:rPr>
              <a:t>, </a:t>
            </a:r>
            <a:r>
              <a:rPr lang="en-US" altLang="en-US" sz="3200" b="1" dirty="0">
                <a:latin typeface="Times New Roman" panose="02020603050405020304" pitchFamily="18" charset="0"/>
                <a:cs typeface="Times New Roman" panose="02020603050405020304" pitchFamily="18" charset="0"/>
              </a:rPr>
              <a:t>sulfur dioxide</a:t>
            </a:r>
            <a:r>
              <a:rPr lang="en-US" altLang="en-US" sz="3200" dirty="0">
                <a:latin typeface="Times New Roman" panose="02020603050405020304" pitchFamily="18" charset="0"/>
                <a:cs typeface="Times New Roman" panose="02020603050405020304" pitchFamily="18" charset="0"/>
              </a:rPr>
              <a:t>, </a:t>
            </a:r>
            <a:r>
              <a:rPr lang="en-US" altLang="en-US" sz="3200" b="1" dirty="0">
                <a:latin typeface="Times New Roman" panose="02020603050405020304" pitchFamily="18" charset="0"/>
                <a:cs typeface="Times New Roman" panose="02020603050405020304" pitchFamily="18" charset="0"/>
              </a:rPr>
              <a:t>esters</a:t>
            </a:r>
            <a:r>
              <a:rPr lang="en-US" altLang="en-US" sz="3200" dirty="0">
                <a:latin typeface="Times New Roman" panose="02020603050405020304" pitchFamily="18" charset="0"/>
                <a:cs typeface="Times New Roman" panose="02020603050405020304" pitchFamily="18" charset="0"/>
              </a:rPr>
              <a:t>, </a:t>
            </a:r>
            <a:r>
              <a:rPr lang="en-US" altLang="en-US" sz="3200" b="1" dirty="0">
                <a:latin typeface="Times New Roman" panose="02020603050405020304" pitchFamily="18" charset="0"/>
                <a:cs typeface="Times New Roman" panose="02020603050405020304" pitchFamily="18" charset="0"/>
              </a:rPr>
              <a:t>carbon monoxide</a:t>
            </a:r>
            <a:r>
              <a:rPr lang="en-US" altLang="en-US" sz="3200" dirty="0">
                <a:latin typeface="Times New Roman" panose="02020603050405020304" pitchFamily="18" charset="0"/>
                <a:cs typeface="Times New Roman" panose="02020603050405020304" pitchFamily="18" charset="0"/>
              </a:rPr>
              <a:t>, and </a:t>
            </a:r>
            <a:r>
              <a:rPr lang="en-US" altLang="en-US" sz="3200" b="1" dirty="0">
                <a:latin typeface="Times New Roman" panose="02020603050405020304" pitchFamily="18" charset="0"/>
                <a:cs typeface="Times New Roman" panose="02020603050405020304" pitchFamily="18" charset="0"/>
              </a:rPr>
              <a:t>nitrogen oxides</a:t>
            </a:r>
            <a:r>
              <a:rPr lang="en-US" altLang="en-US" sz="3200" dirty="0">
                <a:latin typeface="Times New Roman" panose="02020603050405020304" pitchFamily="18" charset="0"/>
                <a:cs typeface="Times New Roman" panose="02020603050405020304" pitchFamily="18" charset="0"/>
              </a:rPr>
              <a:t>.</a:t>
            </a:r>
          </a:p>
          <a:p>
            <a:pPr marL="0" indent="0" algn="ctr">
              <a:buNone/>
            </a:pPr>
            <a:r>
              <a:rPr lang="zh-TW" altLang="en-US" sz="3600" dirty="0">
                <a:latin typeface="Times New Roman" panose="02020603050405020304" pitchFamily="18" charset="0"/>
                <a:cs typeface="Times New Roman" panose="02020603050405020304" pitchFamily="18" charset="0"/>
              </a:rPr>
              <a:t>下水道氣體是有毒和無毒氣體的組合，是人類排泄物在下水道系統中分解的副產品。它可能具有難聞的氣味或聞起來像甲烷或臭雞蛋。下水道氣體可包括硫化氫、氨、二氧化碳、甲烷、二氧化硫、酯、一氧化碳和氮氧化物等氣體。</a:t>
            </a:r>
            <a:endParaRPr lang="en-US" alt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3034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307722"/>
            <a:ext cx="10515600" cy="1325563"/>
          </a:xfrm>
        </p:spPr>
        <p:txBody>
          <a:bodyPr/>
          <a:lstStyle/>
          <a:p>
            <a:pPr algn="ctr"/>
            <a:r>
              <a:rPr lang="en-US" dirty="0">
                <a:latin typeface="Times New Roman" panose="02020603050405020304" pitchFamily="18" charset="0"/>
                <a:cs typeface="Times New Roman" panose="02020603050405020304" pitchFamily="18" charset="0"/>
              </a:rPr>
              <a:t>Effects of Sewer Gas </a:t>
            </a:r>
            <a:r>
              <a:rPr lang="zh-TW" altLang="en-US" dirty="0">
                <a:latin typeface="Times New Roman" panose="02020603050405020304" pitchFamily="18" charset="0"/>
                <a:cs typeface="Times New Roman" panose="02020603050405020304" pitchFamily="18" charset="0"/>
              </a:rPr>
              <a:t>下水道氣體的影響</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4</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14982"/>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21772" y="1001478"/>
            <a:ext cx="6411685"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000" u="sng" dirty="0">
                <a:ea typeface="宋体" panose="02010600030101010101" pitchFamily="2" charset="-122"/>
              </a:rPr>
              <a:t>The health risks linked to sewer gas exposure include:</a:t>
            </a:r>
          </a:p>
          <a:p>
            <a:pPr eaLnBrk="1" hangingPunct="1">
              <a:spcBef>
                <a:spcPct val="50000"/>
              </a:spcBef>
            </a:pPr>
            <a:r>
              <a:rPr lang="en-US" altLang="zh-CN" sz="2000" b="1" dirty="0">
                <a:ea typeface="宋体" panose="02010600030101010101" pitchFamily="2" charset="-122"/>
              </a:rPr>
              <a:t>Hydrogen sulfide poisoning: </a:t>
            </a:r>
            <a:r>
              <a:rPr lang="en-US" altLang="zh-CN" sz="2000" dirty="0">
                <a:ea typeface="宋体" panose="02010600030101010101" pitchFamily="2" charset="-122"/>
              </a:rPr>
              <a:t>Hydrogen sulfide smells like rotten eggs, even in low concentrations. Exposure to low levels of hydrogen sulfide can cause eye and respiratory irritation. Other symptoms include:</a:t>
            </a:r>
          </a:p>
          <a:p>
            <a:pPr eaLnBrk="1" hangingPunct="1">
              <a:spcBef>
                <a:spcPct val="50000"/>
              </a:spcBef>
            </a:pPr>
            <a:r>
              <a:rPr lang="en-US" altLang="zh-CN" sz="2000" dirty="0">
                <a:ea typeface="宋体" panose="02010600030101010101" pitchFamily="2" charset="-122"/>
              </a:rPr>
              <a:t>Dizziness, Drowsiness, Headaches, Nausea, Nervousness</a:t>
            </a:r>
          </a:p>
          <a:p>
            <a:pPr eaLnBrk="1" hangingPunct="1">
              <a:spcBef>
                <a:spcPct val="50000"/>
              </a:spcBef>
            </a:pPr>
            <a:r>
              <a:rPr lang="en-US" altLang="zh-CN" sz="2000" dirty="0">
                <a:ea typeface="宋体" panose="02010600030101010101" pitchFamily="2" charset="-122"/>
              </a:rPr>
              <a:t>At high concentrations, hydrogen sulfide </a:t>
            </a:r>
            <a:r>
              <a:rPr lang="en-US" altLang="zh-CN" sz="2000" u="sng" dirty="0">
                <a:ea typeface="宋体" panose="02010600030101010101" pitchFamily="2" charset="-122"/>
              </a:rPr>
              <a:t>can interfere with the sense of smell, making it harder to use the gas’s distinct odor as a warning sign</a:t>
            </a:r>
            <a:r>
              <a:rPr lang="en-US" altLang="zh-CN" sz="2000" dirty="0">
                <a:ea typeface="宋体" panose="02010600030101010101" pitchFamily="2" charset="-122"/>
              </a:rPr>
              <a:t>. In extremely high concentrations, hydrogen sulfide can cause </a:t>
            </a:r>
            <a:r>
              <a:rPr lang="en-US" altLang="zh-CN" sz="2000" b="1" dirty="0">
                <a:ea typeface="宋体" panose="02010600030101010101" pitchFamily="2" charset="-122"/>
              </a:rPr>
              <a:t>loss of consciousness and death</a:t>
            </a:r>
            <a:r>
              <a:rPr lang="en-US" altLang="zh-CN" sz="2000" dirty="0">
                <a:ea typeface="宋体" panose="02010600030101010101" pitchFamily="2" charset="-122"/>
              </a:rPr>
              <a:t>. </a:t>
            </a:r>
          </a:p>
          <a:p>
            <a:pPr eaLnBrk="1" hangingPunct="1">
              <a:spcBef>
                <a:spcPct val="50000"/>
              </a:spcBef>
            </a:pPr>
            <a:r>
              <a:rPr lang="en-US" altLang="zh-CN" sz="2000" b="1" dirty="0">
                <a:ea typeface="宋体" panose="02010600030101010101" pitchFamily="2" charset="-122"/>
              </a:rPr>
              <a:t>Dhs.Wisconsin.gov		</a:t>
            </a:r>
            <a:r>
              <a:rPr lang="en-US" sz="2000" b="0" i="0" dirty="0">
                <a:solidFill>
                  <a:srgbClr val="4D5156"/>
                </a:solidFill>
                <a:effectLst/>
                <a:highlight>
                  <a:srgbClr val="FFFFFF"/>
                </a:highlight>
                <a:latin typeface="Roboto" panose="02000000000000000000" pitchFamily="2" charset="0"/>
              </a:rPr>
              <a:t> </a:t>
            </a:r>
            <a:r>
              <a:rPr lang="en-US" sz="2000" b="1" i="0" dirty="0">
                <a:solidFill>
                  <a:srgbClr val="4D5156"/>
                </a:solidFill>
                <a:effectLst/>
                <a:highlight>
                  <a:srgbClr val="FFFFFF"/>
                </a:highlight>
                <a:latin typeface="Roboto" panose="02000000000000000000" pitchFamily="2" charset="0"/>
              </a:rPr>
              <a:t>H₂S</a:t>
            </a:r>
            <a:endParaRPr lang="en-US" altLang="zh-CN" sz="2000" b="1" dirty="0">
              <a:ea typeface="宋体" panose="02010600030101010101" pitchFamily="2" charset="-122"/>
            </a:endParaRPr>
          </a:p>
        </p:txBody>
      </p:sp>
      <p:sp>
        <p:nvSpPr>
          <p:cNvPr id="5" name="Text Box 5">
            <a:extLst>
              <a:ext uri="{FF2B5EF4-FFF2-40B4-BE49-F238E27FC236}">
                <a16:creationId xmlns:a16="http://schemas.microsoft.com/office/drawing/2014/main" id="{CCFEE49B-98E4-9BB5-85D4-D9D007C055B4}"/>
              </a:ext>
            </a:extLst>
          </p:cNvPr>
          <p:cNvSpPr txBox="1">
            <a:spLocks noChangeArrowheads="1"/>
          </p:cNvSpPr>
          <p:nvPr/>
        </p:nvSpPr>
        <p:spPr bwMode="auto">
          <a:xfrm>
            <a:off x="6215743" y="651046"/>
            <a:ext cx="5954485" cy="5478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TW" altLang="en-US" sz="2800" dirty="0">
                <a:ea typeface="宋体" panose="02010600030101010101" pitchFamily="2" charset="-122"/>
              </a:rPr>
              <a:t>與下水道氣體暴露相關的健康風險包括：</a:t>
            </a:r>
          </a:p>
          <a:p>
            <a:pPr eaLnBrk="1" hangingPunct="1">
              <a:spcBef>
                <a:spcPct val="50000"/>
              </a:spcBef>
            </a:pPr>
            <a:r>
              <a:rPr lang="zh-TW" altLang="en-US" sz="2800" dirty="0">
                <a:ea typeface="宋体" panose="02010600030101010101" pitchFamily="2" charset="-122"/>
              </a:rPr>
              <a:t>硫化氫中毒：硫化氫聞起來像臭雞蛋，即使濃度很低。接觸低含量的硫化氫會引起眼睛和呼吸道刺激。其他症狀包括：</a:t>
            </a:r>
          </a:p>
          <a:p>
            <a:pPr eaLnBrk="1" hangingPunct="1">
              <a:spcBef>
                <a:spcPct val="50000"/>
              </a:spcBef>
            </a:pPr>
            <a:r>
              <a:rPr lang="zh-TW" altLang="en-US" sz="2800" dirty="0">
                <a:ea typeface="宋体" panose="02010600030101010101" pitchFamily="2" charset="-122"/>
              </a:rPr>
              <a:t>頭暈、嗜睡、頭痛、噁心、緊張</a:t>
            </a:r>
          </a:p>
          <a:p>
            <a:pPr eaLnBrk="1" hangingPunct="1">
              <a:spcBef>
                <a:spcPct val="50000"/>
              </a:spcBef>
            </a:pPr>
            <a:r>
              <a:rPr lang="zh-TW" altLang="en-US" sz="2800" dirty="0">
                <a:ea typeface="宋体" panose="02010600030101010101" pitchFamily="2" charset="-122"/>
              </a:rPr>
              <a:t>在高濃度下，硫化氫會幹擾嗅覺，使人們更難利用氣體的獨特氣味作為警訊。在極高濃度下，硫化氫會導致意識喪失和死亡。</a:t>
            </a:r>
            <a:endParaRPr lang="en-US" altLang="zh-CN" sz="2800" dirty="0">
              <a:ea typeface="宋体" panose="02010600030101010101" pitchFamily="2" charset="-122"/>
            </a:endParaRPr>
          </a:p>
        </p:txBody>
      </p:sp>
    </p:spTree>
    <p:extLst>
      <p:ext uri="{BB962C8B-B14F-4D97-AF65-F5344CB8AC3E}">
        <p14:creationId xmlns:p14="http://schemas.microsoft.com/office/powerpoint/2010/main" val="3361519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394810"/>
            <a:ext cx="10515600" cy="1325563"/>
          </a:xfrm>
        </p:spPr>
        <p:txBody>
          <a:bodyPr/>
          <a:lstStyle/>
          <a:p>
            <a:pPr algn="ctr"/>
            <a:r>
              <a:rPr lang="en-US" dirty="0">
                <a:latin typeface="Times New Roman" panose="02020603050405020304" pitchFamily="18" charset="0"/>
                <a:cs typeface="Times New Roman" panose="02020603050405020304" pitchFamily="18" charset="0"/>
              </a:rPr>
              <a:t>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 Poisoning Illustration 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 </a:t>
            </a:r>
            <a:r>
              <a:rPr lang="ja-JP" altLang="en-US" dirty="0">
                <a:latin typeface="Times New Roman" panose="02020603050405020304" pitchFamily="18" charset="0"/>
                <a:cs typeface="Times New Roman" panose="02020603050405020304" pitchFamily="18" charset="0"/>
              </a:rPr>
              <a:t>中毒插圖</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5</a:t>
            </a:fld>
            <a:endParaRPr lang="en-US"/>
          </a:p>
        </p:txBody>
      </p:sp>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14982"/>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4910961" y="877482"/>
            <a:ext cx="6248399" cy="4001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000" b="1" dirty="0">
                <a:ea typeface="宋体" panose="02010600030101010101" pitchFamily="2" charset="-122"/>
              </a:rPr>
              <a:t>https://litfl.com/hydrogen-sulfide-poisoning/ </a:t>
            </a:r>
          </a:p>
          <a:p>
            <a:pPr eaLnBrk="1" hangingPunct="1">
              <a:spcBef>
                <a:spcPct val="50000"/>
              </a:spcBef>
            </a:pPr>
            <a:r>
              <a:rPr lang="en-US" altLang="zh-CN" sz="2000" dirty="0">
                <a:ea typeface="宋体" panose="02010600030101010101" pitchFamily="2" charset="-122"/>
              </a:rPr>
              <a:t>.</a:t>
            </a:r>
          </a:p>
          <a:p>
            <a:pPr>
              <a:spcBef>
                <a:spcPct val="50000"/>
              </a:spcBef>
            </a:pPr>
            <a:r>
              <a:rPr lang="en-US" sz="2400" b="0" i="0" dirty="0">
                <a:effectLst/>
                <a:highlight>
                  <a:srgbClr val="FFFFFF"/>
                </a:highlight>
                <a:latin typeface="Times New Roman" panose="02020603050405020304" pitchFamily="18" charset="0"/>
                <a:cs typeface="Times New Roman" panose="02020603050405020304" pitchFamily="18" charset="0"/>
              </a:rPr>
              <a:t>This cartoon </a:t>
            </a:r>
            <a:r>
              <a:rPr lang="en-US" sz="2400" dirty="0">
                <a:highlight>
                  <a:srgbClr val="FFFFFF"/>
                </a:highlight>
                <a:latin typeface="Times New Roman" panose="02020603050405020304" pitchFamily="18" charset="0"/>
                <a:cs typeface="Times New Roman" panose="02020603050405020304" pitchFamily="18" charset="0"/>
              </a:rPr>
              <a:t>b</a:t>
            </a:r>
            <a:r>
              <a:rPr lang="en-US" sz="2400" b="0" i="0" dirty="0">
                <a:effectLst/>
                <a:highlight>
                  <a:srgbClr val="FFFFFF"/>
                </a:highlight>
                <a:latin typeface="Times New Roman" panose="02020603050405020304" pitchFamily="18" charset="0"/>
                <a:cs typeface="Times New Roman" panose="02020603050405020304" pitchFamily="18" charset="0"/>
              </a:rPr>
              <a:t>y </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Brian Kloss and Travis Bruce</a:t>
            </a:r>
            <a:r>
              <a:rPr lang="en-US" altLang="zh-CN" sz="2400" dirty="0">
                <a:highlight>
                  <a:srgbClr val="FFFFFF"/>
                </a:highlight>
                <a:latin typeface="Times New Roman" panose="02020603050405020304" pitchFamily="18" charset="0"/>
                <a:ea typeface="宋体" panose="02010600030101010101" pitchFamily="2" charset="-122"/>
                <a:cs typeface="Times New Roman" panose="02020603050405020304" pitchFamily="18" charset="0"/>
              </a:rPr>
              <a:t> s</a:t>
            </a:r>
            <a:r>
              <a:rPr lang="en-US" sz="2400" b="0" i="0" dirty="0">
                <a:effectLst/>
                <a:highlight>
                  <a:srgbClr val="FFFFFF"/>
                </a:highlight>
                <a:latin typeface="Times New Roman" panose="02020603050405020304" pitchFamily="18" charset="0"/>
                <a:cs typeface="Times New Roman" panose="02020603050405020304" pitchFamily="18" charset="0"/>
              </a:rPr>
              <a:t>ummarizes all the signs and symptoms of hydrogen sulfide poisoning.</a:t>
            </a:r>
          </a:p>
          <a:p>
            <a:pPr>
              <a:spcBef>
                <a:spcPct val="50000"/>
              </a:spcBef>
            </a:pPr>
            <a:endParaRPr lang="en-US" altLang="zh-CN" sz="2400" dirty="0">
              <a:ea typeface="宋体" panose="02010600030101010101" pitchFamily="2" charset="-122"/>
            </a:endParaRPr>
          </a:p>
          <a:p>
            <a:pPr eaLnBrk="1" hangingPunct="1">
              <a:spcBef>
                <a:spcPct val="50000"/>
              </a:spcBef>
            </a:pPr>
            <a:r>
              <a:rPr lang="zh-TW" altLang="en-US" sz="2400" dirty="0">
                <a:ea typeface="宋体" panose="02010600030101010101" pitchFamily="2" charset="-122"/>
              </a:rPr>
              <a:t>布萊恩</a:t>
            </a:r>
            <a:r>
              <a:rPr lang="en-US" altLang="zh-TW" sz="2400" dirty="0">
                <a:ea typeface="宋体" panose="02010600030101010101" pitchFamily="2" charset="-122"/>
              </a:rPr>
              <a:t>·</a:t>
            </a:r>
            <a:r>
              <a:rPr lang="zh-TW" altLang="en-US" sz="2400" dirty="0">
                <a:ea typeface="宋体" panose="02010600030101010101" pitchFamily="2" charset="-122"/>
              </a:rPr>
              <a:t>克勞斯 </a:t>
            </a:r>
            <a:r>
              <a:rPr lang="en-US" altLang="zh-TW" sz="2400" dirty="0">
                <a:ea typeface="宋体" panose="02010600030101010101" pitchFamily="2" charset="-122"/>
              </a:rPr>
              <a:t>(Brian Kloss) </a:t>
            </a:r>
            <a:r>
              <a:rPr lang="zh-TW" altLang="en-US" sz="2400" dirty="0">
                <a:ea typeface="宋体" panose="02010600030101010101" pitchFamily="2" charset="-122"/>
              </a:rPr>
              <a:t>和特拉維斯</a:t>
            </a:r>
            <a:r>
              <a:rPr lang="en-US" altLang="zh-TW" sz="2400" dirty="0">
                <a:ea typeface="宋体" panose="02010600030101010101" pitchFamily="2" charset="-122"/>
              </a:rPr>
              <a:t>·</a:t>
            </a:r>
            <a:r>
              <a:rPr lang="zh-TW" altLang="en-US" sz="2400" dirty="0">
                <a:ea typeface="宋体" panose="02010600030101010101" pitchFamily="2" charset="-122"/>
              </a:rPr>
              <a:t>布魯斯 </a:t>
            </a:r>
            <a:r>
              <a:rPr lang="en-US" altLang="zh-TW" sz="2400" dirty="0">
                <a:ea typeface="宋体" panose="02010600030101010101" pitchFamily="2" charset="-122"/>
              </a:rPr>
              <a:t>(Travis Bruce) </a:t>
            </a:r>
            <a:r>
              <a:rPr lang="zh-TW" altLang="en-US" sz="2400" dirty="0">
                <a:ea typeface="宋体" panose="02010600030101010101" pitchFamily="2" charset="-122"/>
              </a:rPr>
              <a:t>創作的這幅漫畫總結了硫化氫中毒的所有跡象和症狀。</a:t>
            </a:r>
            <a:endParaRPr lang="en-US" altLang="zh-CN" sz="2400" dirty="0">
              <a:ea typeface="宋体" panose="02010600030101010101" pitchFamily="2" charset="-122"/>
            </a:endParaRPr>
          </a:p>
        </p:txBody>
      </p:sp>
      <p:pic>
        <p:nvPicPr>
          <p:cNvPr id="2050" name="Picture 2" descr="Hydrogen Sulfide Poisoning Tox Flashcard">
            <a:extLst>
              <a:ext uri="{FF2B5EF4-FFF2-40B4-BE49-F238E27FC236}">
                <a16:creationId xmlns:a16="http://schemas.microsoft.com/office/drawing/2014/main" id="{7F9E8608-4144-4A6C-939F-0598F043170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63714" y="742997"/>
            <a:ext cx="4034113" cy="602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466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307722"/>
            <a:ext cx="10515600" cy="1325563"/>
          </a:xfrm>
        </p:spPr>
        <p:txBody>
          <a:bodyPr/>
          <a:lstStyle/>
          <a:p>
            <a:pPr algn="ctr"/>
            <a:r>
              <a:rPr lang="en-US" dirty="0">
                <a:latin typeface="Times New Roman" panose="02020603050405020304" pitchFamily="18" charset="0"/>
                <a:cs typeface="Times New Roman" panose="02020603050405020304" pitchFamily="18" charset="0"/>
              </a:rPr>
              <a:t>Suffocation </a:t>
            </a:r>
            <a:r>
              <a:rPr lang="ja-JP" altLang="en-US" dirty="0">
                <a:latin typeface="Times New Roman" panose="02020603050405020304" pitchFamily="18" charset="0"/>
                <a:cs typeface="Times New Roman" panose="02020603050405020304" pitchFamily="18" charset="0"/>
              </a:rPr>
              <a:t>窒息</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6</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14982"/>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21772" y="1001478"/>
            <a:ext cx="6248399" cy="3939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000" b="1" dirty="0">
                <a:ea typeface="宋体" panose="02010600030101010101" pitchFamily="2" charset="-122"/>
              </a:rPr>
              <a:t>Suffocation:</a:t>
            </a:r>
            <a:r>
              <a:rPr lang="en-US" altLang="zh-CN" sz="2000" dirty="0">
                <a:ea typeface="宋体" panose="02010600030101010101" pitchFamily="2" charset="-122"/>
              </a:rPr>
              <a:t> High concentrations of methane in enclosed areas decrease the amount of oxygen in the air and can cause suffocation. Symptoms of a lack of oxygen include:</a:t>
            </a:r>
          </a:p>
          <a:p>
            <a:pPr eaLnBrk="1" hangingPunct="1">
              <a:spcBef>
                <a:spcPct val="50000"/>
              </a:spcBef>
            </a:pPr>
            <a:r>
              <a:rPr lang="en-US" altLang="zh-CN" sz="2000" dirty="0">
                <a:ea typeface="宋体" panose="02010600030101010101" pitchFamily="2" charset="-122"/>
              </a:rPr>
              <a:t>Dizziness, Headaches, Nausea, Unconsciousness</a:t>
            </a:r>
          </a:p>
          <a:p>
            <a:pPr eaLnBrk="1" hangingPunct="1">
              <a:spcBef>
                <a:spcPct val="50000"/>
              </a:spcBef>
            </a:pPr>
            <a:r>
              <a:rPr lang="en-US" altLang="zh-CN" sz="2000" dirty="0">
                <a:ea typeface="宋体" panose="02010600030101010101" pitchFamily="2" charset="-122"/>
              </a:rPr>
              <a:t>Very low oxygen concentration levels (less than 12%) can cause </a:t>
            </a:r>
            <a:r>
              <a:rPr lang="en-US" altLang="zh-CN" sz="2000" u="sng" dirty="0">
                <a:ea typeface="宋体" panose="02010600030101010101" pitchFamily="2" charset="-122"/>
              </a:rPr>
              <a:t>unconsciousness and death very quickly and without warning</a:t>
            </a:r>
            <a:r>
              <a:rPr lang="en-US" altLang="zh-CN" sz="2000" dirty="0">
                <a:ea typeface="宋体" panose="02010600030101010101" pitchFamily="2" charset="-122"/>
              </a:rPr>
              <a:t>. The most concentrated levels of sewer gas collect where it’s entering the home, which is often in basements.</a:t>
            </a:r>
          </a:p>
          <a:p>
            <a:pPr eaLnBrk="1" hangingPunct="1">
              <a:spcBef>
                <a:spcPct val="50000"/>
              </a:spcBef>
            </a:pPr>
            <a:r>
              <a:rPr lang="en-US" altLang="zh-CN" sz="2000" b="1" dirty="0">
                <a:ea typeface="宋体" panose="02010600030101010101" pitchFamily="2" charset="-122"/>
              </a:rPr>
              <a:t>Dhs.Wisconsin.gov</a:t>
            </a:r>
          </a:p>
        </p:txBody>
      </p:sp>
      <p:sp>
        <p:nvSpPr>
          <p:cNvPr id="5" name="Text Box 5">
            <a:extLst>
              <a:ext uri="{FF2B5EF4-FFF2-40B4-BE49-F238E27FC236}">
                <a16:creationId xmlns:a16="http://schemas.microsoft.com/office/drawing/2014/main" id="{CCFEE49B-98E4-9BB5-85D4-D9D007C055B4}"/>
              </a:ext>
            </a:extLst>
          </p:cNvPr>
          <p:cNvSpPr txBox="1">
            <a:spLocks noChangeArrowheads="1"/>
          </p:cNvSpPr>
          <p:nvPr/>
        </p:nvSpPr>
        <p:spPr bwMode="auto">
          <a:xfrm>
            <a:off x="6324599" y="836106"/>
            <a:ext cx="5812971"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TW" altLang="en-US" sz="2800" dirty="0">
                <a:ea typeface="宋体" panose="02010600030101010101" pitchFamily="2" charset="-122"/>
              </a:rPr>
              <a:t>窒息：封閉區域內高濃度的甲烷會減少空氣中的氧氣含量，並可能導致窒息。缺氧的症狀包括：</a:t>
            </a:r>
          </a:p>
          <a:p>
            <a:pPr eaLnBrk="1" hangingPunct="1">
              <a:spcBef>
                <a:spcPct val="50000"/>
              </a:spcBef>
            </a:pPr>
            <a:r>
              <a:rPr lang="zh-TW" altLang="en-US" sz="2800" dirty="0">
                <a:ea typeface="宋体" panose="02010600030101010101" pitchFamily="2" charset="-122"/>
              </a:rPr>
              <a:t>頭暈、頭痛、噁心、意識不清</a:t>
            </a:r>
          </a:p>
          <a:p>
            <a:pPr eaLnBrk="1" hangingPunct="1">
              <a:spcBef>
                <a:spcPct val="50000"/>
              </a:spcBef>
            </a:pPr>
            <a:r>
              <a:rPr lang="zh-TW" altLang="en-US" sz="2800" dirty="0">
                <a:ea typeface="宋体" panose="02010600030101010101" pitchFamily="2" charset="-122"/>
              </a:rPr>
              <a:t>非常低的氧氣濃度水平（低於 </a:t>
            </a:r>
            <a:r>
              <a:rPr lang="en-US" altLang="zh-TW" sz="2800" dirty="0">
                <a:ea typeface="宋体" panose="02010600030101010101" pitchFamily="2" charset="-122"/>
              </a:rPr>
              <a:t>12%</a:t>
            </a:r>
            <a:r>
              <a:rPr lang="zh-TW" altLang="en-US" sz="2800" dirty="0">
                <a:ea typeface="宋体" panose="02010600030101010101" pitchFamily="2" charset="-122"/>
              </a:rPr>
              <a:t>）會在沒有任何警告的情況下很快導致意識不清和死亡。下水道氣體最集中的地方是進入房屋的地方，通常是地下室。</a:t>
            </a:r>
            <a:endParaRPr lang="en-US" altLang="zh-CN" sz="2800" dirty="0">
              <a:ea typeface="宋体" panose="02010600030101010101" pitchFamily="2" charset="-122"/>
            </a:endParaRPr>
          </a:p>
        </p:txBody>
      </p:sp>
    </p:spTree>
    <p:extLst>
      <p:ext uri="{BB962C8B-B14F-4D97-AF65-F5344CB8AC3E}">
        <p14:creationId xmlns:p14="http://schemas.microsoft.com/office/powerpoint/2010/main" val="2980482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307722"/>
            <a:ext cx="10515600" cy="1325563"/>
          </a:xfrm>
        </p:spPr>
        <p:txBody>
          <a:bodyPr/>
          <a:lstStyle/>
          <a:p>
            <a:pPr algn="ctr"/>
            <a:r>
              <a:rPr lang="en-US" dirty="0">
                <a:latin typeface="Times New Roman" panose="02020603050405020304" pitchFamily="18" charset="0"/>
                <a:cs typeface="Times New Roman" panose="02020603050405020304" pitchFamily="18" charset="0"/>
              </a:rPr>
              <a:t>Explosion and Fire </a:t>
            </a:r>
            <a:r>
              <a:rPr lang="ja-JP" altLang="en-US" dirty="0">
                <a:latin typeface="Times New Roman" panose="02020603050405020304" pitchFamily="18" charset="0"/>
                <a:cs typeface="Times New Roman" panose="02020603050405020304" pitchFamily="18" charset="0"/>
              </a:rPr>
              <a:t>爆炸和火災</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7</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4764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21772" y="1001478"/>
            <a:ext cx="6248399"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000" b="1" dirty="0">
                <a:ea typeface="宋体" panose="02010600030101010101" pitchFamily="2" charset="-122"/>
              </a:rPr>
              <a:t>Explosion and fire:</a:t>
            </a:r>
            <a:r>
              <a:rPr lang="en-US" altLang="zh-CN" sz="2000" dirty="0">
                <a:ea typeface="宋体" panose="02010600030101010101" pitchFamily="2" charset="-122"/>
              </a:rPr>
              <a:t> Methane and hydrogen sulfide gases are both flammable and highly explosive.</a:t>
            </a:r>
          </a:p>
          <a:p>
            <a:pPr eaLnBrk="1" hangingPunct="1">
              <a:spcBef>
                <a:spcPct val="50000"/>
              </a:spcBef>
            </a:pPr>
            <a:r>
              <a:rPr lang="en-US" altLang="zh-CN" sz="2000" dirty="0">
                <a:ea typeface="宋体" panose="02010600030101010101" pitchFamily="2" charset="-122"/>
              </a:rPr>
              <a:t>The severity of health risks can vary from person to person. A person’s reaction can depend on several things, such as Heredity and Individual health.</a:t>
            </a:r>
          </a:p>
          <a:p>
            <a:pPr eaLnBrk="1" hangingPunct="1">
              <a:spcBef>
                <a:spcPct val="50000"/>
              </a:spcBef>
            </a:pPr>
            <a:r>
              <a:rPr lang="en-US" altLang="zh-CN" sz="2000" dirty="0">
                <a:ea typeface="宋体" panose="02010600030101010101" pitchFamily="2" charset="-122"/>
              </a:rPr>
              <a:t>Previous exposure to chemicals, including through medicines and habits like smoking and drinking.</a:t>
            </a:r>
          </a:p>
          <a:p>
            <a:pPr eaLnBrk="1" hangingPunct="1">
              <a:spcBef>
                <a:spcPct val="50000"/>
              </a:spcBef>
            </a:pPr>
            <a:r>
              <a:rPr lang="en-US" altLang="zh-CN" sz="2000" dirty="0">
                <a:ea typeface="宋体" panose="02010600030101010101" pitchFamily="2" charset="-122"/>
              </a:rPr>
              <a:t>Severity also depends on the length of the exposure, the concentration of the gas, and whether it was eaten, inhaled, or touched.</a:t>
            </a:r>
          </a:p>
          <a:p>
            <a:pPr eaLnBrk="1" hangingPunct="1">
              <a:spcBef>
                <a:spcPct val="50000"/>
              </a:spcBef>
            </a:pPr>
            <a:r>
              <a:rPr lang="en-US" altLang="zh-CN" sz="2000" b="1" dirty="0">
                <a:ea typeface="宋体" panose="02010600030101010101" pitchFamily="2" charset="-122"/>
              </a:rPr>
              <a:t>Dhs.Wisconsin.gov</a:t>
            </a:r>
          </a:p>
        </p:txBody>
      </p:sp>
      <p:sp>
        <p:nvSpPr>
          <p:cNvPr id="5" name="Text Box 5">
            <a:extLst>
              <a:ext uri="{FF2B5EF4-FFF2-40B4-BE49-F238E27FC236}">
                <a16:creationId xmlns:a16="http://schemas.microsoft.com/office/drawing/2014/main" id="{CCFEE49B-98E4-9BB5-85D4-D9D007C055B4}"/>
              </a:ext>
            </a:extLst>
          </p:cNvPr>
          <p:cNvSpPr txBox="1">
            <a:spLocks noChangeArrowheads="1"/>
          </p:cNvSpPr>
          <p:nvPr/>
        </p:nvSpPr>
        <p:spPr bwMode="auto">
          <a:xfrm>
            <a:off x="6096001" y="955846"/>
            <a:ext cx="6074228" cy="5047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TW" altLang="en-US" sz="2800" dirty="0">
                <a:ea typeface="宋体" panose="02010600030101010101" pitchFamily="2" charset="-122"/>
              </a:rPr>
              <a:t>爆炸和火災：甲烷和硫化氫氣體均易燃且極易爆炸。</a:t>
            </a:r>
          </a:p>
          <a:p>
            <a:pPr eaLnBrk="1" hangingPunct="1">
              <a:spcBef>
                <a:spcPct val="50000"/>
              </a:spcBef>
            </a:pPr>
            <a:r>
              <a:rPr lang="zh-TW" altLang="en-US" sz="2800" dirty="0">
                <a:ea typeface="宋体" panose="02010600030101010101" pitchFamily="2" charset="-122"/>
              </a:rPr>
              <a:t>健康風險的嚴重程度因人而異。一個人的反應可能取決於幾個因素，例如遺傳和個人健康。</a:t>
            </a:r>
          </a:p>
          <a:p>
            <a:pPr eaLnBrk="1" hangingPunct="1">
              <a:spcBef>
                <a:spcPct val="50000"/>
              </a:spcBef>
            </a:pPr>
            <a:r>
              <a:rPr lang="zh-TW" altLang="en-US" sz="2800" dirty="0">
                <a:ea typeface="宋体" panose="02010600030101010101" pitchFamily="2" charset="-122"/>
              </a:rPr>
              <a:t>以前接觸過化學物質，包括透過藥物和吸煙、飲酒等習慣。</a:t>
            </a:r>
          </a:p>
          <a:p>
            <a:pPr eaLnBrk="1" hangingPunct="1">
              <a:spcBef>
                <a:spcPct val="50000"/>
              </a:spcBef>
            </a:pPr>
            <a:r>
              <a:rPr lang="zh-TW" altLang="en-US" sz="2800" dirty="0">
                <a:ea typeface="宋体" panose="02010600030101010101" pitchFamily="2" charset="-122"/>
              </a:rPr>
              <a:t>嚴重程度也取決於暴露時間的長短、氣體的濃度以及是否被吃掉、吸入或觸摸。</a:t>
            </a:r>
            <a:endParaRPr lang="en-US" altLang="zh-CN" sz="2800" dirty="0">
              <a:ea typeface="宋体" panose="02010600030101010101" pitchFamily="2" charset="-122"/>
            </a:endParaRPr>
          </a:p>
        </p:txBody>
      </p:sp>
    </p:spTree>
    <p:extLst>
      <p:ext uri="{BB962C8B-B14F-4D97-AF65-F5344CB8AC3E}">
        <p14:creationId xmlns:p14="http://schemas.microsoft.com/office/powerpoint/2010/main" val="2075344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0" y="-275064"/>
            <a:ext cx="12192000" cy="1325563"/>
          </a:xfrm>
        </p:spPr>
        <p:txBody>
          <a:bodyPr>
            <a:normAutofit/>
          </a:bodyPr>
          <a:lstStyle/>
          <a:p>
            <a:pPr algn="ctr"/>
            <a:r>
              <a:rPr lang="en-US" sz="2800" dirty="0">
                <a:latin typeface="Times New Roman" panose="02020603050405020304" pitchFamily="18" charset="0"/>
                <a:cs typeface="Times New Roman" panose="02020603050405020304" pitchFamily="18" charset="0"/>
              </a:rPr>
              <a:t>Why China Stinks? Deficiencies in Chinese Plumbing and Ventilation Systems, A.A. Volinsky, Y. Liu, 2018</a:t>
            </a: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8</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745614"/>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a:extLst>
              <a:ext uri="{FF2B5EF4-FFF2-40B4-BE49-F238E27FC236}">
                <a16:creationId xmlns:a16="http://schemas.microsoft.com/office/drawing/2014/main" id="{CFD59D4A-3787-33CE-F3FD-4F6450C57DE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51035" y="917069"/>
            <a:ext cx="9889930" cy="3848201"/>
          </a:xfrm>
          <a:prstGeom prst="rect">
            <a:avLst/>
          </a:prstGeom>
        </p:spPr>
      </p:pic>
      <p:sp>
        <p:nvSpPr>
          <p:cNvPr id="18" name="TextBox 17">
            <a:extLst>
              <a:ext uri="{FF2B5EF4-FFF2-40B4-BE49-F238E27FC236}">
                <a16:creationId xmlns:a16="http://schemas.microsoft.com/office/drawing/2014/main" id="{0F4D80BC-CC9A-27E0-7A14-F95FEA210174}"/>
              </a:ext>
            </a:extLst>
          </p:cNvPr>
          <p:cNvSpPr txBox="1"/>
          <p:nvPr/>
        </p:nvSpPr>
        <p:spPr>
          <a:xfrm>
            <a:off x="195943" y="5103535"/>
            <a:ext cx="11767457" cy="784830"/>
          </a:xfrm>
          <a:prstGeom prst="rect">
            <a:avLst/>
          </a:prstGeom>
          <a:noFill/>
        </p:spPr>
        <p:txBody>
          <a:bodyPr wrap="square">
            <a:spAutoFit/>
          </a:bodyPr>
          <a:lstStyle/>
          <a:p>
            <a:pPr algn="ctr" eaLnBrk="1" hangingPunct="1">
              <a:spcBef>
                <a:spcPct val="50000"/>
              </a:spcBef>
            </a:pPr>
            <a:r>
              <a:rPr lang="en-US" altLang="zh-CN" sz="1800" b="1" dirty="0">
                <a:ea typeface="宋体" panose="02010600030101010101" pitchFamily="2" charset="-122"/>
              </a:rPr>
              <a:t>English:</a:t>
            </a:r>
            <a:r>
              <a:rPr lang="en-US" altLang="zh-CN" sz="1800" dirty="0">
                <a:ea typeface="宋体" panose="02010600030101010101" pitchFamily="2" charset="-122"/>
              </a:rPr>
              <a:t> A.A. Volinsky, International Journal of Civil Engineering and Technology, Vol. 11(7), pp. 16-20, </a:t>
            </a:r>
            <a:r>
              <a:rPr lang="en-US" altLang="zh-CN" sz="1800" b="1" dirty="0">
                <a:ea typeface="宋体" panose="02010600030101010101" pitchFamily="2" charset="-122"/>
              </a:rPr>
              <a:t>2020</a:t>
            </a:r>
          </a:p>
          <a:p>
            <a:pPr algn="ctr" eaLnBrk="1" hangingPunct="1">
              <a:spcBef>
                <a:spcPct val="50000"/>
              </a:spcBef>
            </a:pPr>
            <a:r>
              <a:rPr lang="en-US" altLang="zh-CN" sz="1800" b="1" dirty="0">
                <a:ea typeface="宋体" panose="02010600030101010101" pitchFamily="2" charset="-122"/>
              </a:rPr>
              <a:t>Russian:</a:t>
            </a:r>
            <a:r>
              <a:rPr lang="en-US" altLang="zh-CN" sz="1800" dirty="0">
                <a:ea typeface="宋体" panose="02010600030101010101" pitchFamily="2" charset="-122"/>
              </a:rPr>
              <a:t> A.A. Volinsky, S.O.K. Plumbing, Heating, Air-conditioning, Vol. 10, pp. 22-24, </a:t>
            </a:r>
            <a:r>
              <a:rPr lang="en-US" altLang="zh-CN" sz="1800" b="1" dirty="0">
                <a:ea typeface="宋体" panose="02010600030101010101" pitchFamily="2" charset="-122"/>
              </a:rPr>
              <a:t>2021</a:t>
            </a:r>
          </a:p>
        </p:txBody>
      </p:sp>
    </p:spTree>
    <p:extLst>
      <p:ext uri="{BB962C8B-B14F-4D97-AF65-F5344CB8AC3E}">
        <p14:creationId xmlns:p14="http://schemas.microsoft.com/office/powerpoint/2010/main" val="2410029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0" y="-275064"/>
            <a:ext cx="12192000" cy="1325563"/>
          </a:xfrm>
        </p:spPr>
        <p:txBody>
          <a:bodyPr>
            <a:normAutofit/>
          </a:bodyPr>
          <a:lstStyle/>
          <a:p>
            <a:pPr algn="ctr"/>
            <a:r>
              <a:rPr lang="zh-TW" altLang="en-US" sz="2800" dirty="0">
                <a:latin typeface="Times New Roman" panose="02020603050405020304" pitchFamily="18" charset="0"/>
                <a:cs typeface="Times New Roman" panose="02020603050405020304" pitchFamily="18" charset="0"/>
              </a:rPr>
              <a:t>為什麼中國聞起來很糟糕。中國污水處理系統的缺點</a:t>
            </a:r>
            <a:endParaRPr lang="en-US" sz="2800"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9</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80298"/>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Picture 12">
            <a:extLst>
              <a:ext uri="{FF2B5EF4-FFF2-40B4-BE49-F238E27FC236}">
                <a16:creationId xmlns:a16="http://schemas.microsoft.com/office/drawing/2014/main" id="{05287F7F-6563-5B13-5B59-3BE49E93282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4585" t="8779" r="4479" b="3778"/>
          <a:stretch/>
        </p:blipFill>
        <p:spPr>
          <a:xfrm>
            <a:off x="1382487" y="864289"/>
            <a:ext cx="9350828" cy="5057915"/>
          </a:xfrm>
          <a:prstGeom prst="rect">
            <a:avLst/>
          </a:prstGeom>
        </p:spPr>
      </p:pic>
    </p:spTree>
    <p:extLst>
      <p:ext uri="{BB962C8B-B14F-4D97-AF65-F5344CB8AC3E}">
        <p14:creationId xmlns:p14="http://schemas.microsoft.com/office/powerpoint/2010/main" val="4005900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4726D-D76E-6A68-66EA-A69860962630}"/>
              </a:ext>
            </a:extLst>
          </p:cNvPr>
          <p:cNvSpPr>
            <a:spLocks noGrp="1"/>
          </p:cNvSpPr>
          <p:nvPr>
            <p:ph type="title"/>
          </p:nvPr>
        </p:nvSpPr>
        <p:spPr>
          <a:xfrm>
            <a:off x="469710" y="-349277"/>
            <a:ext cx="11722289" cy="1325563"/>
          </a:xfrm>
        </p:spPr>
        <p:txBody>
          <a:bodyPr/>
          <a:lstStyle/>
          <a:p>
            <a:pPr algn="ctr"/>
            <a:r>
              <a:rPr lang="en-US" dirty="0">
                <a:latin typeface="Times New Roman" panose="02020603050405020304" pitchFamily="18" charset="0"/>
              </a:rPr>
              <a:t>Causes of Bad Smell in WC </a:t>
            </a:r>
            <a:r>
              <a:rPr lang="zh-TW" altLang="en-US" dirty="0">
                <a:latin typeface="Times New Roman" panose="02020603050405020304" pitchFamily="18" charset="0"/>
              </a:rPr>
              <a:t>廁所異味的原因解釋</a:t>
            </a:r>
            <a:endParaRPr lang="en-US" dirty="0"/>
          </a:p>
        </p:txBody>
      </p:sp>
      <p:sp>
        <p:nvSpPr>
          <p:cNvPr id="3" name="Номер слайда 5">
            <a:extLst>
              <a:ext uri="{FF2B5EF4-FFF2-40B4-BE49-F238E27FC236}">
                <a16:creationId xmlns:a16="http://schemas.microsoft.com/office/drawing/2014/main" id="{1F243774-B302-CB95-9B85-8A3BB29BE2CC}"/>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10</a:t>
            </a:fld>
            <a:endParaRPr lang="en-US"/>
          </a:p>
        </p:txBody>
      </p:sp>
      <p:pic>
        <p:nvPicPr>
          <p:cNvPr id="4" name="Picture 3">
            <a:extLst>
              <a:ext uri="{FF2B5EF4-FFF2-40B4-BE49-F238E27FC236}">
                <a16:creationId xmlns:a16="http://schemas.microsoft.com/office/drawing/2014/main" id="{4FE21DCF-2361-949D-BA0B-32414B8C148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grpSp>
        <p:nvGrpSpPr>
          <p:cNvPr id="6" name="Group 25">
            <a:extLst>
              <a:ext uri="{FF2B5EF4-FFF2-40B4-BE49-F238E27FC236}">
                <a16:creationId xmlns:a16="http://schemas.microsoft.com/office/drawing/2014/main" id="{EF0E2617-C7F2-86EE-A712-D9535B9E76A7}"/>
              </a:ext>
            </a:extLst>
          </p:cNvPr>
          <p:cNvGrpSpPr>
            <a:grpSpLocks/>
          </p:cNvGrpSpPr>
          <p:nvPr/>
        </p:nvGrpSpPr>
        <p:grpSpPr bwMode="auto">
          <a:xfrm>
            <a:off x="0" y="5998027"/>
            <a:ext cx="12192000" cy="152400"/>
            <a:chOff x="192" y="869"/>
            <a:chExt cx="5401" cy="96"/>
          </a:xfrm>
        </p:grpSpPr>
        <p:pic>
          <p:nvPicPr>
            <p:cNvPr id="7" name="Picture 26">
              <a:extLst>
                <a:ext uri="{FF2B5EF4-FFF2-40B4-BE49-F238E27FC236}">
                  <a16:creationId xmlns:a16="http://schemas.microsoft.com/office/drawing/2014/main" id="{CCEDFE93-99E6-90D5-8DFC-D2BE1E38F0CB}"/>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7">
              <a:extLst>
                <a:ext uri="{FF2B5EF4-FFF2-40B4-BE49-F238E27FC236}">
                  <a16:creationId xmlns:a16="http://schemas.microsoft.com/office/drawing/2014/main" id="{5E5F9685-3E1B-2EE6-BCD8-7184C2F046BA}"/>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 name="Group 25">
            <a:extLst>
              <a:ext uri="{FF2B5EF4-FFF2-40B4-BE49-F238E27FC236}">
                <a16:creationId xmlns:a16="http://schemas.microsoft.com/office/drawing/2014/main" id="{A61C7927-98A0-25CF-B599-2B428ACD9EFE}"/>
              </a:ext>
            </a:extLst>
          </p:cNvPr>
          <p:cNvGrpSpPr>
            <a:grpSpLocks/>
          </p:cNvGrpSpPr>
          <p:nvPr/>
        </p:nvGrpSpPr>
        <p:grpSpPr bwMode="auto">
          <a:xfrm>
            <a:off x="398628" y="621382"/>
            <a:ext cx="11394744" cy="128014"/>
            <a:chOff x="192" y="869"/>
            <a:chExt cx="5401" cy="96"/>
          </a:xfrm>
        </p:grpSpPr>
        <p:pic>
          <p:nvPicPr>
            <p:cNvPr id="27" name="Picture 26">
              <a:extLst>
                <a:ext uri="{FF2B5EF4-FFF2-40B4-BE49-F238E27FC236}">
                  <a16:creationId xmlns:a16="http://schemas.microsoft.com/office/drawing/2014/main" id="{54302825-B06B-0235-51E3-BC9DC72FB574}"/>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a:extLst>
                <a:ext uri="{FF2B5EF4-FFF2-40B4-BE49-F238E27FC236}">
                  <a16:creationId xmlns:a16="http://schemas.microsoft.com/office/drawing/2014/main" id="{0188EBEB-3C3B-F61C-949F-1796EC47F80F}"/>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 name="Text Box 24">
            <a:extLst>
              <a:ext uri="{FF2B5EF4-FFF2-40B4-BE49-F238E27FC236}">
                <a16:creationId xmlns:a16="http://schemas.microsoft.com/office/drawing/2014/main" id="{EAF4696A-AE1A-51F5-279B-00AAAEBB785F}"/>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pic>
        <p:nvPicPr>
          <p:cNvPr id="31" name="Video 30">
            <a:hlinkClick r:id="" action="ppaction://media"/>
            <a:extLst>
              <a:ext uri="{FF2B5EF4-FFF2-40B4-BE49-F238E27FC236}">
                <a16:creationId xmlns:a16="http://schemas.microsoft.com/office/drawing/2014/main" id="{11DFD317-2ED2-4B21-5305-B7140AE5C511}"/>
              </a:ext>
            </a:extLst>
          </p:cNvPr>
          <p:cNvPicPr>
            <a:picLocks noChangeAspect="1"/>
          </p:cNvPicPr>
          <p:nvPr>
            <a:videoFile r:link="rId2"/>
            <p:extLst>
              <p:ext uri="{DAA4B4D4-6D71-4841-9C94-3DE7FCFB9230}">
                <p14:media xmlns:p14="http://schemas.microsoft.com/office/powerpoint/2010/main" r:embed="rId1"/>
              </p:ext>
            </p:extLst>
          </p:nvPr>
        </p:nvPicPr>
        <p:blipFill>
          <a:blip r:embed="rId7">
            <a:lum contrast="-1000"/>
          </a:blip>
          <a:stretch>
            <a:fillRect/>
          </a:stretch>
        </p:blipFill>
        <p:spPr>
          <a:xfrm>
            <a:off x="4800600" y="773450"/>
            <a:ext cx="2895600" cy="5161904"/>
          </a:xfrm>
          <a:prstGeom prst="rect">
            <a:avLst/>
          </a:prstGeom>
        </p:spPr>
      </p:pic>
      <p:sp>
        <p:nvSpPr>
          <p:cNvPr id="32" name="Text Box 24">
            <a:extLst>
              <a:ext uri="{FF2B5EF4-FFF2-40B4-BE49-F238E27FC236}">
                <a16:creationId xmlns:a16="http://schemas.microsoft.com/office/drawing/2014/main" id="{C58ABDDF-B267-7230-FFD9-D45357D0482A}"/>
              </a:ext>
            </a:extLst>
          </p:cNvPr>
          <p:cNvSpPr txBox="1">
            <a:spLocks noChangeArrowheads="1"/>
          </p:cNvSpPr>
          <p:nvPr/>
        </p:nvSpPr>
        <p:spPr bwMode="auto">
          <a:xfrm>
            <a:off x="195943" y="1424036"/>
            <a:ext cx="460465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dirty="0"/>
              <a:t>WC means Water Closet, or simply bathroom</a:t>
            </a:r>
            <a:endParaRPr lang="pl-PL" altLang="en-US" sz="2400" b="1" dirty="0"/>
          </a:p>
        </p:txBody>
      </p:sp>
      <p:sp>
        <p:nvSpPr>
          <p:cNvPr id="34" name="Text Box 24">
            <a:extLst>
              <a:ext uri="{FF2B5EF4-FFF2-40B4-BE49-F238E27FC236}">
                <a16:creationId xmlns:a16="http://schemas.microsoft.com/office/drawing/2014/main" id="{3F217545-0793-E4CE-3696-B40210CD868C}"/>
              </a:ext>
            </a:extLst>
          </p:cNvPr>
          <p:cNvSpPr txBox="1">
            <a:spLocks noChangeArrowheads="1"/>
          </p:cNvSpPr>
          <p:nvPr/>
        </p:nvSpPr>
        <p:spPr bwMode="auto">
          <a:xfrm>
            <a:off x="7696201" y="5015435"/>
            <a:ext cx="433089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dirty="0"/>
              <a:t>https://www.douyin.com/video/7141320180952468773</a:t>
            </a:r>
            <a:endParaRPr lang="pl-PL" altLang="en-US" sz="2400" dirty="0"/>
          </a:p>
        </p:txBody>
      </p:sp>
    </p:spTree>
    <p:extLst>
      <p:ext uri="{BB962C8B-B14F-4D97-AF65-F5344CB8AC3E}">
        <p14:creationId xmlns:p14="http://schemas.microsoft.com/office/powerpoint/2010/main" val="143115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1084"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1"/>
                </p:tgtEl>
              </p:cMediaNode>
            </p:video>
            <p:seq concurrent="1" nextAc="seek">
              <p:cTn id="8" restart="whenNotActive" fill="hold" evtFilter="cancelBubble" nodeType="interactiveSeq">
                <p:stCondLst>
                  <p:cond evt="onClick" delay="0">
                    <p:tgtEl>
                      <p:spTgt spid="3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1"/>
                                        </p:tgtEl>
                                      </p:cBhvr>
                                    </p:cmd>
                                  </p:childTnLst>
                                </p:cTn>
                              </p:par>
                            </p:childTnLst>
                          </p:cTn>
                        </p:par>
                      </p:childTnLst>
                    </p:cTn>
                  </p:par>
                </p:childTnLst>
              </p:cTn>
              <p:nextCondLst>
                <p:cond evt="onClick" delay="0">
                  <p:tgtEl>
                    <p:spTgt spid="31"/>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88F3C-D28A-A8D7-66BD-9A0E5F7789B6}"/>
              </a:ext>
            </a:extLst>
          </p:cNvPr>
          <p:cNvSpPr>
            <a:spLocks noGrp="1"/>
          </p:cNvSpPr>
          <p:nvPr>
            <p:ph type="title"/>
          </p:nvPr>
        </p:nvSpPr>
        <p:spPr>
          <a:xfrm>
            <a:off x="-413657" y="-378056"/>
            <a:ext cx="12646601" cy="1325563"/>
          </a:xfrm>
        </p:spPr>
        <p:txBody>
          <a:bodyPr>
            <a:normAutofit/>
          </a:bodyPr>
          <a:lstStyle/>
          <a:p>
            <a:pPr algn="ctr"/>
            <a:r>
              <a:rPr lang="en-US" sz="4000" dirty="0">
                <a:latin typeface="Times New Roman" panose="02020603050405020304" pitchFamily="18" charset="0"/>
                <a:cs typeface="Times New Roman" panose="02020603050405020304" pitchFamily="18" charset="0"/>
              </a:rPr>
              <a:t>Device to Properly Install Toilet </a:t>
            </a:r>
            <a:r>
              <a:rPr lang="zh-TW" altLang="en-US" sz="4000" dirty="0">
                <a:latin typeface="Times New Roman" panose="02020603050405020304" pitchFamily="18" charset="0"/>
                <a:cs typeface="Times New Roman" panose="02020603050405020304" pitchFamily="18" charset="0"/>
              </a:rPr>
              <a:t>正確安裝馬桶的裝置</a:t>
            </a:r>
            <a:endParaRPr lang="en-US" sz="4000" dirty="0">
              <a:latin typeface="Times New Roman" panose="02020603050405020304" pitchFamily="18" charset="0"/>
              <a:cs typeface="Times New Roman" panose="02020603050405020304" pitchFamily="18" charset="0"/>
            </a:endParaRPr>
          </a:p>
        </p:txBody>
      </p:sp>
      <p:grpSp>
        <p:nvGrpSpPr>
          <p:cNvPr id="30" name="Group 29">
            <a:extLst>
              <a:ext uri="{FF2B5EF4-FFF2-40B4-BE49-F238E27FC236}">
                <a16:creationId xmlns:a16="http://schemas.microsoft.com/office/drawing/2014/main" id="{6EB3C28C-C147-5476-3F09-5273DBC3008E}"/>
              </a:ext>
            </a:extLst>
          </p:cNvPr>
          <p:cNvGrpSpPr>
            <a:grpSpLocks/>
          </p:cNvGrpSpPr>
          <p:nvPr/>
        </p:nvGrpSpPr>
        <p:grpSpPr bwMode="auto">
          <a:xfrm>
            <a:off x="398628" y="623430"/>
            <a:ext cx="11394744" cy="128014"/>
            <a:chOff x="192" y="869"/>
            <a:chExt cx="5401" cy="96"/>
          </a:xfrm>
        </p:grpSpPr>
        <p:pic>
          <p:nvPicPr>
            <p:cNvPr id="31" name="Picture 30">
              <a:extLst>
                <a:ext uri="{FF2B5EF4-FFF2-40B4-BE49-F238E27FC236}">
                  <a16:creationId xmlns:a16="http://schemas.microsoft.com/office/drawing/2014/main" id="{3F81F223-4D68-746A-E77D-6F6515B248D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a:extLst>
                <a:ext uri="{FF2B5EF4-FFF2-40B4-BE49-F238E27FC236}">
                  <a16:creationId xmlns:a16="http://schemas.microsoft.com/office/drawing/2014/main" id="{318ED7B9-21F1-0437-3B1D-F34FFA7F239F}"/>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 name="Номер слайда 5">
            <a:extLst>
              <a:ext uri="{FF2B5EF4-FFF2-40B4-BE49-F238E27FC236}">
                <a16:creationId xmlns:a16="http://schemas.microsoft.com/office/drawing/2014/main" id="{99F9AFE9-BAA4-92B1-F470-B76B7AB61589}"/>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11</a:t>
            </a:fld>
            <a:endParaRPr lang="en-US"/>
          </a:p>
        </p:txBody>
      </p:sp>
      <p:pic>
        <p:nvPicPr>
          <p:cNvPr id="34" name="Picture 33">
            <a:extLst>
              <a:ext uri="{FF2B5EF4-FFF2-40B4-BE49-F238E27FC236}">
                <a16:creationId xmlns:a16="http://schemas.microsoft.com/office/drawing/2014/main" id="{1B09135F-B761-D4C5-D0FC-B02B9620001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grpSp>
        <p:nvGrpSpPr>
          <p:cNvPr id="36" name="Group 25">
            <a:extLst>
              <a:ext uri="{FF2B5EF4-FFF2-40B4-BE49-F238E27FC236}">
                <a16:creationId xmlns:a16="http://schemas.microsoft.com/office/drawing/2014/main" id="{3907DE7D-59DA-4D26-4909-9EF0A41584F8}"/>
              </a:ext>
            </a:extLst>
          </p:cNvPr>
          <p:cNvGrpSpPr>
            <a:grpSpLocks/>
          </p:cNvGrpSpPr>
          <p:nvPr/>
        </p:nvGrpSpPr>
        <p:grpSpPr bwMode="auto">
          <a:xfrm>
            <a:off x="0" y="5998027"/>
            <a:ext cx="12192000" cy="152400"/>
            <a:chOff x="192" y="869"/>
            <a:chExt cx="5401" cy="96"/>
          </a:xfrm>
        </p:grpSpPr>
        <p:pic>
          <p:nvPicPr>
            <p:cNvPr id="37" name="Picture 26">
              <a:extLst>
                <a:ext uri="{FF2B5EF4-FFF2-40B4-BE49-F238E27FC236}">
                  <a16:creationId xmlns:a16="http://schemas.microsoft.com/office/drawing/2014/main" id="{1AC42062-7219-D4BD-B154-026CE330E8F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7">
              <a:extLst>
                <a:ext uri="{FF2B5EF4-FFF2-40B4-BE49-F238E27FC236}">
                  <a16:creationId xmlns:a16="http://schemas.microsoft.com/office/drawing/2014/main" id="{37F566C7-69AC-2F57-F8D7-3EA33629BC9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9" name="Text Box 24">
            <a:extLst>
              <a:ext uri="{FF2B5EF4-FFF2-40B4-BE49-F238E27FC236}">
                <a16:creationId xmlns:a16="http://schemas.microsoft.com/office/drawing/2014/main" id="{B81F8626-A796-E188-DF3E-8140A0504912}"/>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pic>
        <p:nvPicPr>
          <p:cNvPr id="42" name="Video 41">
            <a:hlinkClick r:id="" action="ppaction://media"/>
            <a:extLst>
              <a:ext uri="{FF2B5EF4-FFF2-40B4-BE49-F238E27FC236}">
                <a16:creationId xmlns:a16="http://schemas.microsoft.com/office/drawing/2014/main" id="{C6D0E03B-BF10-8773-B696-FC000C142879}"/>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724400" y="796855"/>
            <a:ext cx="2873829" cy="5123093"/>
          </a:xfrm>
          <a:prstGeom prst="rect">
            <a:avLst/>
          </a:prstGeom>
        </p:spPr>
      </p:pic>
      <p:sp>
        <p:nvSpPr>
          <p:cNvPr id="43" name="Text Box 24">
            <a:extLst>
              <a:ext uri="{FF2B5EF4-FFF2-40B4-BE49-F238E27FC236}">
                <a16:creationId xmlns:a16="http://schemas.microsoft.com/office/drawing/2014/main" id="{F20E04E4-1D45-3AE3-BF63-6B1B9FFEDFF4}"/>
              </a:ext>
            </a:extLst>
          </p:cNvPr>
          <p:cNvSpPr txBox="1">
            <a:spLocks noChangeArrowheads="1"/>
          </p:cNvSpPr>
          <p:nvPr/>
        </p:nvSpPr>
        <p:spPr bwMode="auto">
          <a:xfrm>
            <a:off x="7696201" y="5015435"/>
            <a:ext cx="433089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dirty="0"/>
              <a:t>https://www.douyin.com/video/7167317554631904523</a:t>
            </a:r>
            <a:endParaRPr lang="pl-PL" altLang="en-US" sz="2400" dirty="0"/>
          </a:p>
        </p:txBody>
      </p:sp>
      <p:sp>
        <p:nvSpPr>
          <p:cNvPr id="44" name="Text Box 24">
            <a:extLst>
              <a:ext uri="{FF2B5EF4-FFF2-40B4-BE49-F238E27FC236}">
                <a16:creationId xmlns:a16="http://schemas.microsoft.com/office/drawing/2014/main" id="{58969BBC-FFF0-2D49-F62A-79BB29AB054A}"/>
              </a:ext>
            </a:extLst>
          </p:cNvPr>
          <p:cNvSpPr txBox="1">
            <a:spLocks noChangeArrowheads="1"/>
          </p:cNvSpPr>
          <p:nvPr/>
        </p:nvSpPr>
        <p:spPr bwMode="auto">
          <a:xfrm>
            <a:off x="195943" y="1424036"/>
            <a:ext cx="4604657"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dirty="0"/>
              <a:t>Must be used for every toilet installation in China</a:t>
            </a:r>
          </a:p>
          <a:p>
            <a:pPr eaLnBrk="1" hangingPunct="1">
              <a:spcBef>
                <a:spcPct val="50000"/>
              </a:spcBef>
            </a:pPr>
            <a:r>
              <a:rPr lang="zh-TW" altLang="en-US" sz="2400" b="1" dirty="0"/>
              <a:t>中國每個廁所安裝都必須使用</a:t>
            </a:r>
            <a:endParaRPr lang="pl-PL" altLang="en-US" sz="2400" b="1" dirty="0"/>
          </a:p>
        </p:txBody>
      </p:sp>
    </p:spTree>
    <p:extLst>
      <p:ext uri="{BB962C8B-B14F-4D97-AF65-F5344CB8AC3E}">
        <p14:creationId xmlns:p14="http://schemas.microsoft.com/office/powerpoint/2010/main" val="1838743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1667" fill="hold"/>
                                        <p:tgtEl>
                                          <p:spTgt spid="4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42"/>
                </p:tgtEl>
              </p:cMediaNode>
            </p:video>
            <p:seq concurrent="1" nextAc="seek">
              <p:cTn id="8" restart="whenNotActive" fill="hold" evtFilter="cancelBubble" nodeType="interactiveSeq">
                <p:stCondLst>
                  <p:cond evt="onClick" delay="0">
                    <p:tgtEl>
                      <p:spTgt spid="4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2"/>
                                        </p:tgtEl>
                                      </p:cBhvr>
                                    </p:cmd>
                                  </p:childTnLst>
                                </p:cTn>
                              </p:par>
                            </p:childTnLst>
                          </p:cTn>
                        </p:par>
                      </p:childTnLst>
                    </p:cTn>
                  </p:par>
                </p:childTnLst>
              </p:cTn>
              <p:nextCondLst>
                <p:cond evt="onClick" delay="0">
                  <p:tgtEl>
                    <p:spTgt spid="4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7F97F-B5CC-90FE-42B8-F0768E869951}"/>
              </a:ext>
            </a:extLst>
          </p:cNvPr>
          <p:cNvSpPr>
            <a:spLocks noGrp="1"/>
          </p:cNvSpPr>
          <p:nvPr>
            <p:ph type="title"/>
          </p:nvPr>
        </p:nvSpPr>
        <p:spPr>
          <a:xfrm>
            <a:off x="-163286" y="-289968"/>
            <a:ext cx="12442372" cy="1325563"/>
          </a:xfrm>
        </p:spPr>
        <p:txBody>
          <a:bodyPr>
            <a:normAutofit/>
          </a:bodyPr>
          <a:lstStyle/>
          <a:p>
            <a:pPr algn="ctr"/>
            <a:r>
              <a:rPr lang="en-US" sz="4000" dirty="0" err="1">
                <a:latin typeface="Times New Roman" panose="02020603050405020304" pitchFamily="18" charset="0"/>
                <a:cs typeface="Times New Roman" panose="02020603050405020304" pitchFamily="18" charset="0"/>
              </a:rPr>
              <a:t>Dinis</a:t>
            </a:r>
            <a:r>
              <a:rPr lang="en-US" sz="4000" dirty="0">
                <a:latin typeface="Times New Roman" panose="02020603050405020304" pitchFamily="18" charset="0"/>
                <a:cs typeface="Times New Roman" panose="02020603050405020304" pitchFamily="18" charset="0"/>
              </a:rPr>
              <a:t> Business Hotel. Luoyang </a:t>
            </a:r>
            <a:r>
              <a:rPr lang="zh-TW" altLang="en-US" sz="4000" dirty="0">
                <a:latin typeface="Times New Roman" panose="02020603050405020304" pitchFamily="18" charset="0"/>
                <a:cs typeface="Times New Roman" panose="02020603050405020304" pitchFamily="18" charset="0"/>
              </a:rPr>
              <a:t>迪尼斯商務飯店。洛陽</a:t>
            </a:r>
            <a:endParaRPr lang="en-US" sz="4000" dirty="0">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782827C3-F6AC-5615-CD81-455F7EA3124B}"/>
              </a:ext>
            </a:extLst>
          </p:cNvPr>
          <p:cNvGrpSpPr>
            <a:grpSpLocks/>
          </p:cNvGrpSpPr>
          <p:nvPr/>
        </p:nvGrpSpPr>
        <p:grpSpPr bwMode="auto">
          <a:xfrm>
            <a:off x="398628" y="658526"/>
            <a:ext cx="11394744" cy="128014"/>
            <a:chOff x="192" y="869"/>
            <a:chExt cx="5401" cy="96"/>
          </a:xfrm>
        </p:grpSpPr>
        <p:pic>
          <p:nvPicPr>
            <p:cNvPr id="4" name="Picture 3">
              <a:extLst>
                <a:ext uri="{FF2B5EF4-FFF2-40B4-BE49-F238E27FC236}">
                  <a16:creationId xmlns:a16="http://schemas.microsoft.com/office/drawing/2014/main" id="{F9B28636-9621-0FAB-04D6-3E280BB25C8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722E06F0-5E2C-B82F-7A97-C464EA2FA76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Номер слайда 5">
            <a:extLst>
              <a:ext uri="{FF2B5EF4-FFF2-40B4-BE49-F238E27FC236}">
                <a16:creationId xmlns:a16="http://schemas.microsoft.com/office/drawing/2014/main" id="{809C3EC8-CE35-8A99-B7BD-57DD1658C91A}"/>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12</a:t>
            </a:fld>
            <a:endParaRPr lang="en-US"/>
          </a:p>
        </p:txBody>
      </p:sp>
      <p:pic>
        <p:nvPicPr>
          <p:cNvPr id="7" name="Picture 6">
            <a:extLst>
              <a:ext uri="{FF2B5EF4-FFF2-40B4-BE49-F238E27FC236}">
                <a16:creationId xmlns:a16="http://schemas.microsoft.com/office/drawing/2014/main" id="{C262F170-39EA-40F2-2F6B-216EFA4E7D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9" name="Text Box 24">
            <a:extLst>
              <a:ext uri="{FF2B5EF4-FFF2-40B4-BE49-F238E27FC236}">
                <a16:creationId xmlns:a16="http://schemas.microsoft.com/office/drawing/2014/main" id="{0BFEAA01-D063-1B2E-C277-4B1E7ACDEAB9}"/>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10" name="Group 25">
            <a:extLst>
              <a:ext uri="{FF2B5EF4-FFF2-40B4-BE49-F238E27FC236}">
                <a16:creationId xmlns:a16="http://schemas.microsoft.com/office/drawing/2014/main" id="{E31DE385-42F6-E0CB-907E-03903F0512A3}"/>
              </a:ext>
            </a:extLst>
          </p:cNvPr>
          <p:cNvGrpSpPr>
            <a:grpSpLocks/>
          </p:cNvGrpSpPr>
          <p:nvPr/>
        </p:nvGrpSpPr>
        <p:grpSpPr bwMode="auto">
          <a:xfrm>
            <a:off x="0" y="5998027"/>
            <a:ext cx="12192000" cy="152400"/>
            <a:chOff x="192" y="869"/>
            <a:chExt cx="5401" cy="96"/>
          </a:xfrm>
        </p:grpSpPr>
        <p:pic>
          <p:nvPicPr>
            <p:cNvPr id="11" name="Picture 26">
              <a:extLst>
                <a:ext uri="{FF2B5EF4-FFF2-40B4-BE49-F238E27FC236}">
                  <a16:creationId xmlns:a16="http://schemas.microsoft.com/office/drawing/2014/main" id="{7EB45356-7E3D-B4E4-1918-D7637FF7060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7">
              <a:extLst>
                <a:ext uri="{FF2B5EF4-FFF2-40B4-BE49-F238E27FC236}">
                  <a16:creationId xmlns:a16="http://schemas.microsoft.com/office/drawing/2014/main" id="{88304201-7945-243E-605D-B96A2706EF3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Picture 14">
            <a:extLst>
              <a:ext uri="{FF2B5EF4-FFF2-40B4-BE49-F238E27FC236}">
                <a16:creationId xmlns:a16="http://schemas.microsoft.com/office/drawing/2014/main" id="{CFB80026-7649-97F7-87C0-C3D6B041EE5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8031" y="851880"/>
            <a:ext cx="3804255" cy="5072340"/>
          </a:xfrm>
          <a:prstGeom prst="rect">
            <a:avLst/>
          </a:prstGeom>
        </p:spPr>
      </p:pic>
      <p:pic>
        <p:nvPicPr>
          <p:cNvPr id="17" name="Picture 16">
            <a:extLst>
              <a:ext uri="{FF2B5EF4-FFF2-40B4-BE49-F238E27FC236}">
                <a16:creationId xmlns:a16="http://schemas.microsoft.com/office/drawing/2014/main" id="{B7DBDDF5-3489-308B-935A-A24CEA56F8F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84711" y="820964"/>
            <a:ext cx="3812108" cy="5082811"/>
          </a:xfrm>
          <a:prstGeom prst="rect">
            <a:avLst/>
          </a:prstGeom>
        </p:spPr>
      </p:pic>
      <p:pic>
        <p:nvPicPr>
          <p:cNvPr id="19" name="Picture 18">
            <a:extLst>
              <a:ext uri="{FF2B5EF4-FFF2-40B4-BE49-F238E27FC236}">
                <a16:creationId xmlns:a16="http://schemas.microsoft.com/office/drawing/2014/main" id="{ABD96E33-84F7-559C-408E-E29C0830EE0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977944" y="848134"/>
            <a:ext cx="3804253" cy="5022983"/>
          </a:xfrm>
          <a:prstGeom prst="rect">
            <a:avLst/>
          </a:prstGeom>
        </p:spPr>
      </p:pic>
      <p:sp>
        <p:nvSpPr>
          <p:cNvPr id="20" name="Text Box 24">
            <a:extLst>
              <a:ext uri="{FF2B5EF4-FFF2-40B4-BE49-F238E27FC236}">
                <a16:creationId xmlns:a16="http://schemas.microsoft.com/office/drawing/2014/main" id="{87A9F4AD-A2B8-A657-D684-E5F7BF804CB6}"/>
              </a:ext>
            </a:extLst>
          </p:cNvPr>
          <p:cNvSpPr txBox="1">
            <a:spLocks noChangeArrowheads="1"/>
          </p:cNvSpPr>
          <p:nvPr/>
        </p:nvSpPr>
        <p:spPr bwMode="auto">
          <a:xfrm>
            <a:off x="-38100" y="4635016"/>
            <a:ext cx="12191999"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400" b="1" dirty="0">
                <a:solidFill>
                  <a:srgbClr val="FFFF00"/>
                </a:solidFill>
              </a:rPr>
              <a:t>Every room on the third floor was remodeled in 2023</a:t>
            </a:r>
          </a:p>
          <a:p>
            <a:pPr algn="ctr" eaLnBrk="1" hangingPunct="1">
              <a:spcBef>
                <a:spcPct val="50000"/>
              </a:spcBef>
            </a:pPr>
            <a:r>
              <a:rPr lang="zh-TW" altLang="en-US" sz="2400" b="1" dirty="0">
                <a:solidFill>
                  <a:srgbClr val="FFFF00"/>
                </a:solidFill>
              </a:rPr>
              <a:t>三樓所有房間均於</a:t>
            </a:r>
            <a:r>
              <a:rPr lang="en-US" altLang="zh-TW" sz="2400" b="1" dirty="0">
                <a:solidFill>
                  <a:srgbClr val="FFFF00"/>
                </a:solidFill>
              </a:rPr>
              <a:t>2023</a:t>
            </a:r>
            <a:r>
              <a:rPr lang="zh-TW" altLang="en-US" sz="2400" b="1" dirty="0">
                <a:solidFill>
                  <a:srgbClr val="FFFF00"/>
                </a:solidFill>
              </a:rPr>
              <a:t>年重新裝修</a:t>
            </a:r>
            <a:endParaRPr lang="pl-PL" altLang="en-US" sz="2400" b="1" dirty="0">
              <a:solidFill>
                <a:srgbClr val="FFFF00"/>
              </a:solidFill>
            </a:endParaRPr>
          </a:p>
        </p:txBody>
      </p:sp>
      <p:sp>
        <p:nvSpPr>
          <p:cNvPr id="21" name="Text Box 24">
            <a:extLst>
              <a:ext uri="{FF2B5EF4-FFF2-40B4-BE49-F238E27FC236}">
                <a16:creationId xmlns:a16="http://schemas.microsoft.com/office/drawing/2014/main" id="{2BE91BBA-E940-245A-F402-57030082C499}"/>
              </a:ext>
            </a:extLst>
          </p:cNvPr>
          <p:cNvSpPr txBox="1">
            <a:spLocks noChangeArrowheads="1"/>
          </p:cNvSpPr>
          <p:nvPr/>
        </p:nvSpPr>
        <p:spPr bwMode="auto">
          <a:xfrm>
            <a:off x="353792" y="835900"/>
            <a:ext cx="1219199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400" b="1" dirty="0">
                <a:solidFill>
                  <a:schemeClr val="accent1"/>
                </a:solidFill>
              </a:rPr>
              <a:t>Thousands of hotels like this all </a:t>
            </a:r>
            <a:r>
              <a:rPr lang="en-US" altLang="en-US" sz="2400" b="1" dirty="0">
                <a:solidFill>
                  <a:schemeClr val="bg1"/>
                </a:solidFill>
              </a:rPr>
              <a:t>over</a:t>
            </a:r>
            <a:r>
              <a:rPr lang="en-US" altLang="en-US" sz="2400" b="1" dirty="0">
                <a:solidFill>
                  <a:schemeClr val="accent1"/>
                </a:solidFill>
              </a:rPr>
              <a:t> </a:t>
            </a:r>
            <a:r>
              <a:rPr lang="en-US" altLang="en-US" sz="2400" b="1" dirty="0">
                <a:solidFill>
                  <a:schemeClr val="bg1"/>
                </a:solidFill>
              </a:rPr>
              <a:t>China</a:t>
            </a:r>
          </a:p>
          <a:p>
            <a:pPr algn="ctr" eaLnBrk="1" hangingPunct="1">
              <a:spcBef>
                <a:spcPct val="50000"/>
              </a:spcBef>
            </a:pPr>
            <a:r>
              <a:rPr lang="zh-TW" altLang="en-US" sz="3200" b="1" dirty="0">
                <a:solidFill>
                  <a:schemeClr val="bg1"/>
                </a:solidFill>
              </a:rPr>
              <a:t>中國各地有上千家這樣的飯店</a:t>
            </a:r>
            <a:endParaRPr lang="pl-PL" altLang="en-US" sz="3200" b="1" dirty="0">
              <a:solidFill>
                <a:schemeClr val="bg1"/>
              </a:solidFill>
            </a:endParaRPr>
          </a:p>
        </p:txBody>
      </p:sp>
    </p:spTree>
    <p:extLst>
      <p:ext uri="{BB962C8B-B14F-4D97-AF65-F5344CB8AC3E}">
        <p14:creationId xmlns:p14="http://schemas.microsoft.com/office/powerpoint/2010/main" val="1974893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7F97F-B5CC-90FE-42B8-F0768E869951}"/>
              </a:ext>
            </a:extLst>
          </p:cNvPr>
          <p:cNvSpPr>
            <a:spLocks noGrp="1"/>
          </p:cNvSpPr>
          <p:nvPr>
            <p:ph type="title"/>
          </p:nvPr>
        </p:nvSpPr>
        <p:spPr>
          <a:xfrm>
            <a:off x="838200" y="-289968"/>
            <a:ext cx="10515600" cy="1325563"/>
          </a:xfrm>
        </p:spPr>
        <p:txBody>
          <a:bodyPr/>
          <a:lstStyle/>
          <a:p>
            <a:pPr algn="ctr"/>
            <a:r>
              <a:rPr lang="en-US" dirty="0">
                <a:latin typeface="Times New Roman" panose="02020603050405020304" pitchFamily="18" charset="0"/>
                <a:cs typeface="Times New Roman" panose="02020603050405020304" pitchFamily="18" charset="0"/>
              </a:rPr>
              <a:t>Toilet Improper Installation </a:t>
            </a:r>
            <a:r>
              <a:rPr lang="zh-TW" altLang="en-US" dirty="0">
                <a:latin typeface="Times New Roman" panose="02020603050405020304" pitchFamily="18" charset="0"/>
                <a:cs typeface="Times New Roman" panose="02020603050405020304" pitchFamily="18" charset="0"/>
              </a:rPr>
              <a:t>馬桶安裝不當</a:t>
            </a:r>
            <a:endParaRPr lang="en-US" dirty="0">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782827C3-F6AC-5615-CD81-455F7EA3124B}"/>
              </a:ext>
            </a:extLst>
          </p:cNvPr>
          <p:cNvGrpSpPr>
            <a:grpSpLocks/>
          </p:cNvGrpSpPr>
          <p:nvPr/>
        </p:nvGrpSpPr>
        <p:grpSpPr bwMode="auto">
          <a:xfrm>
            <a:off x="398628" y="658526"/>
            <a:ext cx="11394744" cy="128014"/>
            <a:chOff x="192" y="869"/>
            <a:chExt cx="5401" cy="96"/>
          </a:xfrm>
        </p:grpSpPr>
        <p:pic>
          <p:nvPicPr>
            <p:cNvPr id="4" name="Picture 3">
              <a:extLst>
                <a:ext uri="{FF2B5EF4-FFF2-40B4-BE49-F238E27FC236}">
                  <a16:creationId xmlns:a16="http://schemas.microsoft.com/office/drawing/2014/main" id="{F9B28636-9621-0FAB-04D6-3E280BB25C8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722E06F0-5E2C-B82F-7A97-C464EA2FA76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Номер слайда 5">
            <a:extLst>
              <a:ext uri="{FF2B5EF4-FFF2-40B4-BE49-F238E27FC236}">
                <a16:creationId xmlns:a16="http://schemas.microsoft.com/office/drawing/2014/main" id="{809C3EC8-CE35-8A99-B7BD-57DD1658C91A}"/>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13</a:t>
            </a:fld>
            <a:endParaRPr lang="en-US"/>
          </a:p>
        </p:txBody>
      </p:sp>
      <p:pic>
        <p:nvPicPr>
          <p:cNvPr id="7" name="Picture 6">
            <a:extLst>
              <a:ext uri="{FF2B5EF4-FFF2-40B4-BE49-F238E27FC236}">
                <a16:creationId xmlns:a16="http://schemas.microsoft.com/office/drawing/2014/main" id="{C262F170-39EA-40F2-2F6B-216EFA4E7D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9" name="Text Box 24">
            <a:extLst>
              <a:ext uri="{FF2B5EF4-FFF2-40B4-BE49-F238E27FC236}">
                <a16:creationId xmlns:a16="http://schemas.microsoft.com/office/drawing/2014/main" id="{0BFEAA01-D063-1B2E-C277-4B1E7ACDEAB9}"/>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10" name="Group 25">
            <a:extLst>
              <a:ext uri="{FF2B5EF4-FFF2-40B4-BE49-F238E27FC236}">
                <a16:creationId xmlns:a16="http://schemas.microsoft.com/office/drawing/2014/main" id="{E31DE385-42F6-E0CB-907E-03903F0512A3}"/>
              </a:ext>
            </a:extLst>
          </p:cNvPr>
          <p:cNvGrpSpPr>
            <a:grpSpLocks/>
          </p:cNvGrpSpPr>
          <p:nvPr/>
        </p:nvGrpSpPr>
        <p:grpSpPr bwMode="auto">
          <a:xfrm>
            <a:off x="0" y="5998027"/>
            <a:ext cx="12192000" cy="152400"/>
            <a:chOff x="192" y="869"/>
            <a:chExt cx="5401" cy="96"/>
          </a:xfrm>
        </p:grpSpPr>
        <p:pic>
          <p:nvPicPr>
            <p:cNvPr id="11" name="Picture 26">
              <a:extLst>
                <a:ext uri="{FF2B5EF4-FFF2-40B4-BE49-F238E27FC236}">
                  <a16:creationId xmlns:a16="http://schemas.microsoft.com/office/drawing/2014/main" id="{7EB45356-7E3D-B4E4-1918-D7637FF7060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7">
              <a:extLst>
                <a:ext uri="{FF2B5EF4-FFF2-40B4-BE49-F238E27FC236}">
                  <a16:creationId xmlns:a16="http://schemas.microsoft.com/office/drawing/2014/main" id="{88304201-7945-243E-605D-B96A2706EF3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Picture 12">
            <a:extLst>
              <a:ext uri="{FF2B5EF4-FFF2-40B4-BE49-F238E27FC236}">
                <a16:creationId xmlns:a16="http://schemas.microsoft.com/office/drawing/2014/main" id="{E0BF1815-0D71-99C9-D10A-9B49BBB9A6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15880" y="806955"/>
            <a:ext cx="3812419" cy="5083225"/>
          </a:xfrm>
          <a:prstGeom prst="rect">
            <a:avLst/>
          </a:prstGeom>
        </p:spPr>
      </p:pic>
      <p:pic>
        <p:nvPicPr>
          <p:cNvPr id="20" name="Picture 19">
            <a:extLst>
              <a:ext uri="{FF2B5EF4-FFF2-40B4-BE49-F238E27FC236}">
                <a16:creationId xmlns:a16="http://schemas.microsoft.com/office/drawing/2014/main" id="{D90F8259-030A-469C-F133-020A9BE730C1}"/>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750071" y="816482"/>
            <a:ext cx="3812420" cy="5083227"/>
          </a:xfrm>
          <a:prstGeom prst="rect">
            <a:avLst/>
          </a:prstGeom>
        </p:spPr>
      </p:pic>
      <p:sp>
        <p:nvSpPr>
          <p:cNvPr id="25" name="Text Box 24">
            <a:extLst>
              <a:ext uri="{FF2B5EF4-FFF2-40B4-BE49-F238E27FC236}">
                <a16:creationId xmlns:a16="http://schemas.microsoft.com/office/drawing/2014/main" id="{C7560CEB-3F97-7253-5CB8-9BC6EDFFE26F}"/>
              </a:ext>
            </a:extLst>
          </p:cNvPr>
          <p:cNvSpPr txBox="1">
            <a:spLocks noChangeArrowheads="1"/>
          </p:cNvSpPr>
          <p:nvPr/>
        </p:nvSpPr>
        <p:spPr bwMode="auto">
          <a:xfrm>
            <a:off x="119747" y="810108"/>
            <a:ext cx="109728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400" b="1" dirty="0">
                <a:solidFill>
                  <a:srgbClr val="FFFF00"/>
                </a:solidFill>
              </a:rPr>
              <a:t>Room 8326 after remodel Room 8623 no remodel</a:t>
            </a:r>
          </a:p>
          <a:p>
            <a:pPr algn="ctr" eaLnBrk="1" hangingPunct="1">
              <a:spcBef>
                <a:spcPct val="50000"/>
              </a:spcBef>
            </a:pPr>
            <a:r>
              <a:rPr lang="en-US" altLang="ja-JP" sz="2400" b="1" dirty="0">
                <a:solidFill>
                  <a:srgbClr val="FFFF00"/>
                </a:solidFill>
              </a:rPr>
              <a:t>8326</a:t>
            </a:r>
            <a:r>
              <a:rPr lang="ja-JP" altLang="en-US" sz="2400" b="1" dirty="0">
                <a:solidFill>
                  <a:srgbClr val="FFFF00"/>
                </a:solidFill>
              </a:rPr>
              <a:t>室改造後                      </a:t>
            </a:r>
            <a:r>
              <a:rPr lang="en-US" altLang="ja-JP" sz="2400" b="1" dirty="0">
                <a:solidFill>
                  <a:srgbClr val="FFFF00"/>
                </a:solidFill>
              </a:rPr>
              <a:t>8623</a:t>
            </a:r>
            <a:r>
              <a:rPr lang="ja-JP" altLang="en-US" sz="2400" b="1" dirty="0">
                <a:solidFill>
                  <a:srgbClr val="FFFF00"/>
                </a:solidFill>
              </a:rPr>
              <a:t>室未改造</a:t>
            </a:r>
            <a:endParaRPr lang="pl-PL" altLang="en-US" sz="2400" b="1" dirty="0">
              <a:solidFill>
                <a:srgbClr val="FFFF00"/>
              </a:solidFill>
            </a:endParaRPr>
          </a:p>
        </p:txBody>
      </p:sp>
      <p:sp>
        <p:nvSpPr>
          <p:cNvPr id="26" name="Text Box 24">
            <a:extLst>
              <a:ext uri="{FF2B5EF4-FFF2-40B4-BE49-F238E27FC236}">
                <a16:creationId xmlns:a16="http://schemas.microsoft.com/office/drawing/2014/main" id="{74014BEE-EBE1-463D-F9D0-82D82FF4853B}"/>
              </a:ext>
            </a:extLst>
          </p:cNvPr>
          <p:cNvSpPr txBox="1">
            <a:spLocks noChangeArrowheads="1"/>
          </p:cNvSpPr>
          <p:nvPr/>
        </p:nvSpPr>
        <p:spPr bwMode="auto">
          <a:xfrm>
            <a:off x="1818683" y="1736727"/>
            <a:ext cx="4006811"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TW" sz="2400" b="1" dirty="0">
                <a:solidFill>
                  <a:srgbClr val="FFFF00"/>
                </a:solidFill>
              </a:rPr>
              <a:t>Unsealed toilet leaking sewage</a:t>
            </a:r>
          </a:p>
          <a:p>
            <a:pPr algn="ctr" eaLnBrk="1" hangingPunct="1">
              <a:spcBef>
                <a:spcPct val="50000"/>
              </a:spcBef>
            </a:pPr>
            <a:r>
              <a:rPr lang="zh-TW" altLang="en-US" sz="2800" b="1" dirty="0">
                <a:solidFill>
                  <a:schemeClr val="bg1"/>
                </a:solidFill>
              </a:rPr>
              <a:t>廁所未密封漏污水</a:t>
            </a:r>
            <a:endParaRPr lang="en-US" altLang="zh-TW" sz="2800" b="1" dirty="0">
              <a:solidFill>
                <a:schemeClr val="bg1"/>
              </a:solidFill>
            </a:endParaRPr>
          </a:p>
        </p:txBody>
      </p:sp>
      <p:sp>
        <p:nvSpPr>
          <p:cNvPr id="27" name="Text Box 24">
            <a:extLst>
              <a:ext uri="{FF2B5EF4-FFF2-40B4-BE49-F238E27FC236}">
                <a16:creationId xmlns:a16="http://schemas.microsoft.com/office/drawing/2014/main" id="{C3F51D8B-76F3-202F-9C08-E0195782C06D}"/>
              </a:ext>
            </a:extLst>
          </p:cNvPr>
          <p:cNvSpPr txBox="1">
            <a:spLocks noChangeArrowheads="1"/>
          </p:cNvSpPr>
          <p:nvPr/>
        </p:nvSpPr>
        <p:spPr bwMode="auto">
          <a:xfrm>
            <a:off x="5606147" y="4913255"/>
            <a:ext cx="400681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TW" sz="2400" b="1" dirty="0">
                <a:solidFill>
                  <a:schemeClr val="bg1"/>
                </a:solidFill>
              </a:rPr>
              <a:t>Off pipe </a:t>
            </a:r>
            <a:r>
              <a:rPr lang="en-US" altLang="zh-TW" sz="2400" b="1" dirty="0"/>
              <a:t>center</a:t>
            </a:r>
          </a:p>
          <a:p>
            <a:pPr algn="ctr" eaLnBrk="1" hangingPunct="1">
              <a:spcBef>
                <a:spcPct val="50000"/>
              </a:spcBef>
            </a:pPr>
            <a:r>
              <a:rPr lang="ja-JP" altLang="en-US" sz="2800" b="1" dirty="0">
                <a:solidFill>
                  <a:schemeClr val="bg1"/>
                </a:solidFill>
              </a:rPr>
              <a:t>離管中心</a:t>
            </a:r>
            <a:endParaRPr lang="en-US" altLang="zh-TW" sz="2800" b="1" dirty="0">
              <a:solidFill>
                <a:schemeClr val="bg1"/>
              </a:solidFill>
            </a:endParaRPr>
          </a:p>
        </p:txBody>
      </p:sp>
    </p:spTree>
    <p:extLst>
      <p:ext uri="{BB962C8B-B14F-4D97-AF65-F5344CB8AC3E}">
        <p14:creationId xmlns:p14="http://schemas.microsoft.com/office/powerpoint/2010/main" val="441973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285950"/>
            <a:ext cx="10515600" cy="1325563"/>
          </a:xfrm>
        </p:spPr>
        <p:txBody>
          <a:bodyPr/>
          <a:lstStyle/>
          <a:p>
            <a:pPr algn="ctr"/>
            <a:r>
              <a:rPr lang="en-US" dirty="0">
                <a:latin typeface="Times New Roman" panose="02020603050405020304" pitchFamily="18" charset="0"/>
                <a:cs typeface="Times New Roman" panose="02020603050405020304" pitchFamily="18" charset="0"/>
              </a:rPr>
              <a:t>Building Code </a:t>
            </a:r>
            <a:r>
              <a:rPr lang="ja-JP" altLang="en-US" dirty="0">
                <a:latin typeface="Times New Roman" panose="02020603050405020304" pitchFamily="18" charset="0"/>
                <a:cs typeface="Times New Roman" panose="02020603050405020304" pitchFamily="18" charset="0"/>
              </a:rPr>
              <a:t>建築規範</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14</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70207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1" y="903510"/>
            <a:ext cx="12192000"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2400" b="0" i="0" dirty="0">
                <a:effectLst/>
                <a:highlight>
                  <a:srgbClr val="FFFFFF"/>
                </a:highlight>
                <a:latin typeface="Roboto" panose="02000000000000000000" pitchFamily="2" charset="0"/>
              </a:rPr>
              <a:t>A building code is a set of rules that specify the standards for construction objects such as buildings and non-building structures. Buildings must conform to the code to obtain planning permission, usually from a local authority.</a:t>
            </a:r>
          </a:p>
          <a:p>
            <a:pPr algn="ctr" eaLnBrk="1" hangingPunct="1">
              <a:spcBef>
                <a:spcPct val="50000"/>
              </a:spcBef>
            </a:pPr>
            <a:r>
              <a:rPr lang="zh-TW" altLang="en-US" sz="2400" dirty="0">
                <a:solidFill>
                  <a:srgbClr val="4D5156"/>
                </a:solidFill>
                <a:highlight>
                  <a:srgbClr val="FFFFFF"/>
                </a:highlight>
                <a:latin typeface="Roboto" panose="02000000000000000000" pitchFamily="2" charset="0"/>
                <a:ea typeface="宋体" panose="02010600030101010101" pitchFamily="2" charset="-122"/>
              </a:rPr>
              <a:t>建築規範是一組規定建築和非建築結構等建築對象標準的規則。建築物必須符合規範才能獲得規劃許可（通常來自地方當局）。</a:t>
            </a:r>
            <a:endParaRPr lang="en-US" altLang="zh-CN" sz="2400" dirty="0">
              <a:solidFill>
                <a:srgbClr val="4D5156"/>
              </a:solidFill>
              <a:highlight>
                <a:srgbClr val="FFFFFF"/>
              </a:highlight>
              <a:latin typeface="Roboto" panose="02000000000000000000" pitchFamily="2" charset="0"/>
              <a:ea typeface="宋体" panose="02010600030101010101" pitchFamily="2" charset="-122"/>
            </a:endParaRPr>
          </a:p>
          <a:p>
            <a:pPr algn="ctr" eaLnBrk="1" hangingPunct="1">
              <a:spcBef>
                <a:spcPct val="50000"/>
              </a:spcBef>
            </a:pPr>
            <a:r>
              <a:rPr lang="en-US" altLang="zh-CN" sz="2400" dirty="0">
                <a:ea typeface="宋体" panose="02010600030101010101" pitchFamily="2" charset="-122"/>
              </a:rPr>
              <a:t>Building codes apply to all sorts of real estate, both commercial and residential. Older buildings must be “brought up to code” - that is, updated to current standards. If they fail to be updated, a building inspector could deem them unfit to live or work in.</a:t>
            </a:r>
          </a:p>
          <a:p>
            <a:pPr algn="ctr" eaLnBrk="1" hangingPunct="1">
              <a:spcBef>
                <a:spcPct val="50000"/>
              </a:spcBef>
            </a:pPr>
            <a:r>
              <a:rPr lang="zh-TW" altLang="en-US" sz="2400" dirty="0">
                <a:ea typeface="宋体" panose="02010600030101010101" pitchFamily="2" charset="-122"/>
              </a:rPr>
              <a:t>建築規範適用於各種房地產，包括商業和住宅。舊建築必須「達到規範」</a:t>
            </a:r>
            <a:r>
              <a:rPr lang="en-US" altLang="zh-TW" sz="2400" dirty="0">
                <a:ea typeface="宋体" panose="02010600030101010101" pitchFamily="2" charset="-122"/>
              </a:rPr>
              <a:t>——</a:t>
            </a:r>
            <a:r>
              <a:rPr lang="zh-TW" altLang="en-US" sz="2400" dirty="0">
                <a:ea typeface="宋体" panose="02010600030101010101" pitchFamily="2" charset="-122"/>
              </a:rPr>
              <a:t>即更新至當前標準。如果它們未能更新，建築檢查員可能會認為它們不適合居住或工作。</a:t>
            </a:r>
            <a:endParaRPr lang="en-US" altLang="zh-CN" sz="2400" dirty="0">
              <a:ea typeface="宋体" panose="02010600030101010101" pitchFamily="2" charset="-122"/>
            </a:endParaRPr>
          </a:p>
        </p:txBody>
      </p:sp>
      <p:sp>
        <p:nvSpPr>
          <p:cNvPr id="13" name="TextBox 12">
            <a:extLst>
              <a:ext uri="{FF2B5EF4-FFF2-40B4-BE49-F238E27FC236}">
                <a16:creationId xmlns:a16="http://schemas.microsoft.com/office/drawing/2014/main" id="{222FC8D7-D06E-B1C1-29A4-C2F33478116F}"/>
              </a:ext>
            </a:extLst>
          </p:cNvPr>
          <p:cNvSpPr txBox="1"/>
          <p:nvPr/>
        </p:nvSpPr>
        <p:spPr>
          <a:xfrm>
            <a:off x="315686" y="5400545"/>
            <a:ext cx="11582399" cy="584775"/>
          </a:xfrm>
          <a:prstGeom prst="rect">
            <a:avLst/>
          </a:prstGeom>
          <a:noFill/>
        </p:spPr>
        <p:txBody>
          <a:bodyPr wrap="square">
            <a:spAutoFit/>
          </a:bodyPr>
          <a:lstStyle/>
          <a:p>
            <a:pPr algn="ctr"/>
            <a:r>
              <a:rPr lang="en-US" sz="3200" b="1" dirty="0"/>
              <a:t>Building code protects from mistakes </a:t>
            </a:r>
            <a:r>
              <a:rPr lang="zh-TW" altLang="en-US" sz="3200" b="1" dirty="0"/>
              <a:t>建築規範可防止錯誤</a:t>
            </a:r>
            <a:r>
              <a:rPr lang="en-US" sz="3200" b="1" dirty="0"/>
              <a:t> </a:t>
            </a:r>
          </a:p>
        </p:txBody>
      </p:sp>
    </p:spTree>
    <p:extLst>
      <p:ext uri="{BB962C8B-B14F-4D97-AF65-F5344CB8AC3E}">
        <p14:creationId xmlns:p14="http://schemas.microsoft.com/office/powerpoint/2010/main" val="982622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307722"/>
            <a:ext cx="10515600" cy="1325563"/>
          </a:xfrm>
        </p:spPr>
        <p:txBody>
          <a:bodyPr/>
          <a:lstStyle/>
          <a:p>
            <a:pPr algn="ctr"/>
            <a:r>
              <a:rPr lang="en-US" dirty="0">
                <a:latin typeface="Times New Roman" panose="02020603050405020304" pitchFamily="18" charset="0"/>
                <a:cs typeface="Times New Roman" panose="02020603050405020304" pitchFamily="18" charset="0"/>
              </a:rPr>
              <a:t>Toilet Installation </a:t>
            </a:r>
            <a:r>
              <a:rPr lang="ja-JP" altLang="en-US" dirty="0">
                <a:latin typeface="Times New Roman" panose="02020603050405020304" pitchFamily="18" charset="0"/>
                <a:cs typeface="Times New Roman" panose="02020603050405020304" pitchFamily="18" charset="0"/>
              </a:rPr>
              <a:t>馬桶安裝</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15</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4764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152401" y="718444"/>
            <a:ext cx="662525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dirty="0">
                <a:ea typeface="宋体" panose="02010600030101010101" pitchFamily="2" charset="-122"/>
              </a:rPr>
              <a:t>FL building code requires a flange, screws and wax ring </a:t>
            </a:r>
          </a:p>
          <a:p>
            <a:pPr algn="ctr" eaLnBrk="1" hangingPunct="1">
              <a:spcBef>
                <a:spcPct val="50000"/>
              </a:spcBef>
            </a:pPr>
            <a:r>
              <a:rPr lang="zh-TW" altLang="en-US" sz="2400" dirty="0">
                <a:ea typeface="宋体" panose="02010600030101010101" pitchFamily="2" charset="-122"/>
              </a:rPr>
              <a:t>美國建築規範要求法蘭、螺絲和蠟環</a:t>
            </a:r>
            <a:endParaRPr lang="en-US" altLang="zh-CN" sz="2400" dirty="0">
              <a:ea typeface="宋体" panose="02010600030101010101" pitchFamily="2" charset="-122"/>
            </a:endParaRPr>
          </a:p>
        </p:txBody>
      </p:sp>
      <p:pic>
        <p:nvPicPr>
          <p:cNvPr id="15" name="Picture 14">
            <a:extLst>
              <a:ext uri="{FF2B5EF4-FFF2-40B4-BE49-F238E27FC236}">
                <a16:creationId xmlns:a16="http://schemas.microsoft.com/office/drawing/2014/main" id="{0F2249A7-9CE7-C84E-A148-CA1B4DF0A45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566465" y="1668895"/>
            <a:ext cx="3855697" cy="3630334"/>
          </a:xfrm>
          <a:prstGeom prst="rect">
            <a:avLst/>
          </a:prstGeom>
        </p:spPr>
      </p:pic>
      <p:pic>
        <p:nvPicPr>
          <p:cNvPr id="19" name="Picture 18">
            <a:extLst>
              <a:ext uri="{FF2B5EF4-FFF2-40B4-BE49-F238E27FC236}">
                <a16:creationId xmlns:a16="http://schemas.microsoft.com/office/drawing/2014/main" id="{E7A6B2E2-0636-A044-8656-BD807DE671B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58743" y="925686"/>
            <a:ext cx="3314113" cy="4996543"/>
          </a:xfrm>
          <a:prstGeom prst="rect">
            <a:avLst/>
          </a:prstGeom>
        </p:spPr>
      </p:pic>
      <p:sp>
        <p:nvSpPr>
          <p:cNvPr id="20" name="Text Box 5">
            <a:extLst>
              <a:ext uri="{FF2B5EF4-FFF2-40B4-BE49-F238E27FC236}">
                <a16:creationId xmlns:a16="http://schemas.microsoft.com/office/drawing/2014/main" id="{00A81312-D8F0-B413-9EED-492F99A1C428}"/>
              </a:ext>
            </a:extLst>
          </p:cNvPr>
          <p:cNvSpPr txBox="1">
            <a:spLocks noChangeArrowheads="1"/>
          </p:cNvSpPr>
          <p:nvPr/>
        </p:nvSpPr>
        <p:spPr bwMode="auto">
          <a:xfrm>
            <a:off x="7244443" y="1433743"/>
            <a:ext cx="4408714"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dirty="0">
                <a:ea typeface="宋体" panose="02010600030101010101" pitchFamily="2" charset="-122"/>
              </a:rPr>
              <a:t>European design is better</a:t>
            </a:r>
          </a:p>
          <a:p>
            <a:pPr algn="ctr" eaLnBrk="1" hangingPunct="1">
              <a:spcBef>
                <a:spcPct val="50000"/>
              </a:spcBef>
            </a:pPr>
            <a:r>
              <a:rPr lang="zh-TW" altLang="en-US" sz="2000" dirty="0">
                <a:ea typeface="宋体" panose="02010600030101010101" pitchFamily="2" charset="-122"/>
              </a:rPr>
              <a:t>歐洲設計比較好</a:t>
            </a:r>
            <a:endParaRPr lang="en-US" altLang="zh-TW" sz="2000" dirty="0">
              <a:ea typeface="宋体" panose="02010600030101010101" pitchFamily="2" charset="-122"/>
            </a:endParaRPr>
          </a:p>
        </p:txBody>
      </p:sp>
      <p:sp>
        <p:nvSpPr>
          <p:cNvPr id="21" name="Text Box 5">
            <a:extLst>
              <a:ext uri="{FF2B5EF4-FFF2-40B4-BE49-F238E27FC236}">
                <a16:creationId xmlns:a16="http://schemas.microsoft.com/office/drawing/2014/main" id="{97F209AB-4B19-F305-9FDF-0D7A68337CC3}"/>
              </a:ext>
            </a:extLst>
          </p:cNvPr>
          <p:cNvSpPr txBox="1">
            <a:spLocks noChangeArrowheads="1"/>
          </p:cNvSpPr>
          <p:nvPr/>
        </p:nvSpPr>
        <p:spPr bwMode="auto">
          <a:xfrm>
            <a:off x="7244443" y="2504403"/>
            <a:ext cx="4408714"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dirty="0">
                <a:ea typeface="宋体" panose="02010600030101010101" pitchFamily="2" charset="-122"/>
              </a:rPr>
              <a:t>Exhaust pipe is </a:t>
            </a:r>
            <a:r>
              <a:rPr lang="en-US" altLang="zh-CN" sz="2000" dirty="0">
                <a:solidFill>
                  <a:srgbClr val="FFFF00"/>
                </a:solidFill>
                <a:ea typeface="宋体" panose="02010600030101010101" pitchFamily="2" charset="-122"/>
              </a:rPr>
              <a:t>outside</a:t>
            </a:r>
          </a:p>
          <a:p>
            <a:pPr algn="ctr" eaLnBrk="1" hangingPunct="1">
              <a:spcBef>
                <a:spcPct val="50000"/>
              </a:spcBef>
            </a:pPr>
            <a:r>
              <a:rPr lang="zh-TW" altLang="en-US" sz="2000" dirty="0">
                <a:solidFill>
                  <a:schemeClr val="bg1"/>
                </a:solidFill>
                <a:ea typeface="宋体" panose="02010600030101010101" pitchFamily="2" charset="-122"/>
              </a:rPr>
              <a:t>排氣管在外面</a:t>
            </a:r>
            <a:endParaRPr lang="en-US" altLang="zh-CN" sz="2000" dirty="0">
              <a:solidFill>
                <a:schemeClr val="bg1"/>
              </a:solidFill>
              <a:ea typeface="宋体" panose="02010600030101010101" pitchFamily="2" charset="-122"/>
            </a:endParaRPr>
          </a:p>
        </p:txBody>
      </p:sp>
      <p:sp>
        <p:nvSpPr>
          <p:cNvPr id="22" name="Text Box 5">
            <a:extLst>
              <a:ext uri="{FF2B5EF4-FFF2-40B4-BE49-F238E27FC236}">
                <a16:creationId xmlns:a16="http://schemas.microsoft.com/office/drawing/2014/main" id="{EA552A8D-6F78-2667-C630-C1757BEB28AA}"/>
              </a:ext>
            </a:extLst>
          </p:cNvPr>
          <p:cNvSpPr txBox="1">
            <a:spLocks noChangeArrowheads="1"/>
          </p:cNvSpPr>
          <p:nvPr/>
        </p:nvSpPr>
        <p:spPr bwMode="auto">
          <a:xfrm>
            <a:off x="304801" y="5214246"/>
            <a:ext cx="662525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dirty="0">
                <a:ea typeface="宋体" panose="02010600030101010101" pitchFamily="2" charset="-122"/>
              </a:rPr>
              <a:t>Prevents improper toilet installation. Bullet-proof design </a:t>
            </a:r>
          </a:p>
          <a:p>
            <a:pPr algn="ctr" eaLnBrk="1" hangingPunct="1">
              <a:spcBef>
                <a:spcPct val="50000"/>
              </a:spcBef>
            </a:pPr>
            <a:r>
              <a:rPr lang="zh-TW" altLang="en-US" sz="2400" dirty="0">
                <a:ea typeface="宋体" panose="02010600030101010101" pitchFamily="2" charset="-122"/>
              </a:rPr>
              <a:t>防止馬桶安裝不當。防彈設計</a:t>
            </a:r>
            <a:endParaRPr lang="en-US" altLang="zh-CN" sz="2400" dirty="0">
              <a:ea typeface="宋体" panose="02010600030101010101" pitchFamily="2" charset="-122"/>
            </a:endParaRPr>
          </a:p>
        </p:txBody>
      </p:sp>
    </p:spTree>
    <p:extLst>
      <p:ext uri="{BB962C8B-B14F-4D97-AF65-F5344CB8AC3E}">
        <p14:creationId xmlns:p14="http://schemas.microsoft.com/office/powerpoint/2010/main" val="1246038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285950"/>
            <a:ext cx="10515600" cy="1325563"/>
          </a:xfrm>
        </p:spPr>
        <p:txBody>
          <a:bodyPr/>
          <a:lstStyle/>
          <a:p>
            <a:pPr algn="ctr"/>
            <a:r>
              <a:rPr lang="en-US" dirty="0">
                <a:latin typeface="Times New Roman" panose="02020603050405020304" pitchFamily="18" charset="0"/>
                <a:cs typeface="Times New Roman" panose="02020603050405020304" pitchFamily="18" charset="0"/>
              </a:rPr>
              <a:t>Flange and Gasket </a:t>
            </a:r>
            <a:r>
              <a:rPr lang="ja-JP" altLang="en-US" dirty="0">
                <a:latin typeface="Times New Roman" panose="02020603050405020304" pitchFamily="18" charset="0"/>
                <a:cs typeface="Times New Roman" panose="02020603050405020304" pitchFamily="18" charset="0"/>
              </a:rPr>
              <a:t>法蘭和墊片</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16</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70207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1" y="903510"/>
            <a:ext cx="1219200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2400" dirty="0">
                <a:highlight>
                  <a:srgbClr val="FFFFFF"/>
                </a:highlight>
                <a:latin typeface="Roboto" panose="02000000000000000000" pitchFamily="2" charset="0"/>
              </a:rPr>
              <a:t>Florida building code requires a closet flange or waste connector and sealing gasket to join drainage piping to water closets. The flange must be securely fastened to a firm base. The thickness of the floor flange depends on the material it's made from.</a:t>
            </a:r>
          </a:p>
          <a:p>
            <a:pPr algn="ctr" eaLnBrk="1" hangingPunct="1">
              <a:spcBef>
                <a:spcPct val="50000"/>
              </a:spcBef>
            </a:pPr>
            <a:r>
              <a:rPr lang="zh-TW" altLang="en-US" sz="2400" dirty="0">
                <a:highlight>
                  <a:srgbClr val="FFFFFF"/>
                </a:highlight>
                <a:latin typeface="Roboto" panose="02000000000000000000" pitchFamily="2" charset="0"/>
              </a:rPr>
              <a:t>佛羅裡達州建築規範要求使用壁櫥法蘭或廢物連接器和密封墊片將排水管道連接到抽水馬桶。法蘭必須牢固地固定在堅固的底座上。地板凸緣的厚度取決於其製成的材料。</a:t>
            </a:r>
            <a:endParaRPr lang="en-US" altLang="zh-TW" sz="2400" dirty="0">
              <a:highlight>
                <a:srgbClr val="FFFFFF"/>
              </a:highlight>
              <a:latin typeface="Roboto" panose="02000000000000000000" pitchFamily="2" charset="0"/>
            </a:endParaRPr>
          </a:p>
          <a:p>
            <a:pPr algn="ctr" eaLnBrk="1" hangingPunct="1">
              <a:spcBef>
                <a:spcPct val="50000"/>
              </a:spcBef>
            </a:pPr>
            <a:endParaRPr lang="en-US" sz="2400" dirty="0">
              <a:highlight>
                <a:srgbClr val="FFFFFF"/>
              </a:highlight>
              <a:latin typeface="Roboto" panose="02000000000000000000" pitchFamily="2" charset="0"/>
            </a:endParaRPr>
          </a:p>
        </p:txBody>
      </p:sp>
      <p:pic>
        <p:nvPicPr>
          <p:cNvPr id="13" name="Picture 12">
            <a:extLst>
              <a:ext uri="{FF2B5EF4-FFF2-40B4-BE49-F238E27FC236}">
                <a16:creationId xmlns:a16="http://schemas.microsoft.com/office/drawing/2014/main" id="{DCF524E9-BD17-9B25-9E35-BBCB18C663F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70542" y="2902342"/>
            <a:ext cx="2933769" cy="2939818"/>
          </a:xfrm>
          <a:prstGeom prst="rect">
            <a:avLst/>
          </a:prstGeom>
        </p:spPr>
      </p:pic>
      <p:sp>
        <p:nvSpPr>
          <p:cNvPr id="15" name="TextBox 14">
            <a:extLst>
              <a:ext uri="{FF2B5EF4-FFF2-40B4-BE49-F238E27FC236}">
                <a16:creationId xmlns:a16="http://schemas.microsoft.com/office/drawing/2014/main" id="{117EEDAC-A969-3A33-BD76-2C56F151571B}"/>
              </a:ext>
            </a:extLst>
          </p:cNvPr>
          <p:cNvSpPr txBox="1"/>
          <p:nvPr/>
        </p:nvSpPr>
        <p:spPr>
          <a:xfrm>
            <a:off x="5415572" y="3435992"/>
            <a:ext cx="3695770" cy="1077218"/>
          </a:xfrm>
          <a:prstGeom prst="rect">
            <a:avLst/>
          </a:prstGeom>
          <a:noFill/>
        </p:spPr>
        <p:txBody>
          <a:bodyPr wrap="square">
            <a:spAutoFit/>
          </a:bodyPr>
          <a:lstStyle/>
          <a:p>
            <a:pPr algn="ctr"/>
            <a:r>
              <a:rPr lang="en-US" sz="3200" b="1" dirty="0"/>
              <a:t>Oversized wax ring</a:t>
            </a:r>
          </a:p>
          <a:p>
            <a:pPr algn="ctr"/>
            <a:r>
              <a:rPr lang="ja-JP" altLang="en-US" sz="3200" b="1" dirty="0"/>
              <a:t>超大蠟環</a:t>
            </a:r>
            <a:endParaRPr lang="en-US" sz="3200" b="1" dirty="0"/>
          </a:p>
        </p:txBody>
      </p:sp>
      <p:pic>
        <p:nvPicPr>
          <p:cNvPr id="17" name="Picture 16">
            <a:extLst>
              <a:ext uri="{FF2B5EF4-FFF2-40B4-BE49-F238E27FC236}">
                <a16:creationId xmlns:a16="http://schemas.microsoft.com/office/drawing/2014/main" id="{041136C7-8784-344D-6888-F330AAAC3F5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66210" y="2946400"/>
            <a:ext cx="2765044" cy="2416692"/>
          </a:xfrm>
          <a:prstGeom prst="rect">
            <a:avLst/>
          </a:prstGeom>
        </p:spPr>
      </p:pic>
      <p:sp>
        <p:nvSpPr>
          <p:cNvPr id="18" name="TextBox 17">
            <a:extLst>
              <a:ext uri="{FF2B5EF4-FFF2-40B4-BE49-F238E27FC236}">
                <a16:creationId xmlns:a16="http://schemas.microsoft.com/office/drawing/2014/main" id="{47FA3153-1F7F-2E52-8080-2D731C6805D5}"/>
              </a:ext>
            </a:extLst>
          </p:cNvPr>
          <p:cNvSpPr txBox="1"/>
          <p:nvPr/>
        </p:nvSpPr>
        <p:spPr>
          <a:xfrm>
            <a:off x="587689" y="4967642"/>
            <a:ext cx="3695770" cy="1077218"/>
          </a:xfrm>
          <a:prstGeom prst="rect">
            <a:avLst/>
          </a:prstGeom>
          <a:noFill/>
        </p:spPr>
        <p:txBody>
          <a:bodyPr wrap="square">
            <a:spAutoFit/>
          </a:bodyPr>
          <a:lstStyle/>
          <a:p>
            <a:pPr algn="ctr"/>
            <a:r>
              <a:rPr lang="en-US" sz="3200" b="1" dirty="0"/>
              <a:t>Flange</a:t>
            </a:r>
          </a:p>
          <a:p>
            <a:pPr algn="ctr"/>
            <a:r>
              <a:rPr lang="ja-JP" altLang="en-US" sz="3200" b="1" dirty="0"/>
              <a:t>法蘭</a:t>
            </a:r>
            <a:endParaRPr lang="en-US" sz="3200" b="1" dirty="0"/>
          </a:p>
        </p:txBody>
      </p:sp>
    </p:spTree>
    <p:extLst>
      <p:ext uri="{BB962C8B-B14F-4D97-AF65-F5344CB8AC3E}">
        <p14:creationId xmlns:p14="http://schemas.microsoft.com/office/powerpoint/2010/main" val="1189713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285950"/>
            <a:ext cx="10515600" cy="1325563"/>
          </a:xfrm>
        </p:spPr>
        <p:txBody>
          <a:bodyPr/>
          <a:lstStyle/>
          <a:p>
            <a:pPr algn="ctr"/>
            <a:r>
              <a:rPr lang="en-US" dirty="0">
                <a:latin typeface="Times New Roman" panose="02020603050405020304" pitchFamily="18" charset="0"/>
                <a:cs typeface="Times New Roman" panose="02020603050405020304" pitchFamily="18" charset="0"/>
              </a:rPr>
              <a:t>Water P-Trap by Code </a:t>
            </a:r>
            <a:r>
              <a:rPr lang="zh-TW" altLang="en-US" dirty="0">
                <a:latin typeface="Times New Roman" panose="02020603050405020304" pitchFamily="18" charset="0"/>
                <a:cs typeface="Times New Roman" panose="02020603050405020304" pitchFamily="18" charset="0"/>
              </a:rPr>
              <a:t>代碼中的分水器</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17</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70207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1" y="903510"/>
            <a:ext cx="12192000"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2400" dirty="0">
                <a:highlight>
                  <a:srgbClr val="FFFFFF"/>
                </a:highlight>
                <a:latin typeface="Roboto" panose="02000000000000000000" pitchFamily="2" charset="0"/>
              </a:rPr>
              <a:t>T</a:t>
            </a:r>
            <a:r>
              <a:rPr lang="en-US" sz="2400" b="0" i="0" dirty="0">
                <a:effectLst/>
                <a:highlight>
                  <a:srgbClr val="FFFFFF"/>
                </a:highlight>
                <a:latin typeface="Roboto" panose="02000000000000000000" pitchFamily="2" charset="0"/>
              </a:rPr>
              <a:t>he Florida Building Code requires that all plumbing fixtures be equipped with a trap. The most common trap is a P-trap, and there are several rules for installing fixture traps, including: 1. Traps must be self-cleaning and not rely on </a:t>
            </a:r>
            <a:r>
              <a:rPr lang="en-US" sz="2400" b="1" i="0" dirty="0">
                <a:effectLst/>
                <a:highlight>
                  <a:srgbClr val="FFFFFF"/>
                </a:highlight>
                <a:latin typeface="Roboto" panose="02000000000000000000" pitchFamily="2" charset="0"/>
              </a:rPr>
              <a:t>movable parts </a:t>
            </a:r>
            <a:r>
              <a:rPr lang="en-US" sz="2400" b="0" i="0" dirty="0">
                <a:effectLst/>
                <a:highlight>
                  <a:srgbClr val="FFFFFF"/>
                </a:highlight>
                <a:latin typeface="Roboto" panose="02000000000000000000" pitchFamily="2" charset="0"/>
              </a:rPr>
              <a:t>to maintain the water seal; 2. Trap outlets cannot be larger than the fixture drain they connect to; 3. The water seal should be between 2 and 4 inches; 4. Traps must be installed level in relation to their water seal; 5. Fixtures cannot be double trapped; 6. The vertical distance from the fixture outlet to the trap weir should not exceed 24 inches, and the horizontal distance should not exceed 30 inches</a:t>
            </a:r>
          </a:p>
          <a:p>
            <a:pPr algn="ctr" eaLnBrk="1" hangingPunct="1">
              <a:spcBef>
                <a:spcPct val="50000"/>
              </a:spcBef>
            </a:pPr>
            <a:r>
              <a:rPr lang="zh-TW" altLang="en-US" sz="2400" dirty="0">
                <a:ea typeface="宋体" panose="02010600030101010101" pitchFamily="2" charset="-122"/>
              </a:rPr>
              <a:t>佛羅裡達州建築規範要求所有管道裝置均配備存水彎。最常見的存水彎是</a:t>
            </a:r>
            <a:r>
              <a:rPr lang="en-US" altLang="zh-TW" sz="2400" dirty="0">
                <a:ea typeface="宋体" panose="02010600030101010101" pitchFamily="2" charset="-122"/>
              </a:rPr>
              <a:t>P</a:t>
            </a:r>
            <a:r>
              <a:rPr lang="zh-TW" altLang="en-US" sz="2400" dirty="0">
                <a:ea typeface="宋体" panose="02010600030101010101" pitchFamily="2" charset="-122"/>
              </a:rPr>
              <a:t>型存水彎，安裝固定式存水彎有幾個規則，包括： </a:t>
            </a:r>
            <a:r>
              <a:rPr lang="en-US" altLang="zh-TW" sz="2400" dirty="0">
                <a:ea typeface="宋体" panose="02010600030101010101" pitchFamily="2" charset="-122"/>
              </a:rPr>
              <a:t>1.</a:t>
            </a:r>
            <a:r>
              <a:rPr lang="zh-TW" altLang="en-US" sz="2400" dirty="0">
                <a:ea typeface="宋体" panose="02010600030101010101" pitchFamily="2" charset="-122"/>
              </a:rPr>
              <a:t>存水彎必須具有自潔性，不能依靠活動部件來維持水封； </a:t>
            </a:r>
            <a:r>
              <a:rPr lang="en-US" altLang="zh-TW" sz="2400" dirty="0">
                <a:ea typeface="宋体" panose="02010600030101010101" pitchFamily="2" charset="-122"/>
              </a:rPr>
              <a:t>2. </a:t>
            </a:r>
            <a:r>
              <a:rPr lang="zh-TW" altLang="en-US" sz="2400" dirty="0">
                <a:ea typeface="宋体" panose="02010600030101010101" pitchFamily="2" charset="-122"/>
              </a:rPr>
              <a:t>存水彎出口不能大於其連接的固定排水管； </a:t>
            </a:r>
            <a:r>
              <a:rPr lang="en-US" altLang="zh-TW" sz="2400" dirty="0">
                <a:ea typeface="宋体" panose="02010600030101010101" pitchFamily="2" charset="-122"/>
              </a:rPr>
              <a:t>3</a:t>
            </a:r>
            <a:r>
              <a:rPr lang="zh-TW" altLang="en-US" sz="2400" dirty="0">
                <a:ea typeface="宋体" panose="02010600030101010101" pitchFamily="2" charset="-122"/>
              </a:rPr>
              <a:t>、水封應在</a:t>
            </a:r>
            <a:r>
              <a:rPr lang="en-US" altLang="zh-TW" sz="2400" dirty="0">
                <a:ea typeface="宋体" panose="02010600030101010101" pitchFamily="2" charset="-122"/>
              </a:rPr>
              <a:t>2</a:t>
            </a:r>
            <a:r>
              <a:rPr lang="zh-TW" altLang="en-US" sz="2400" dirty="0">
                <a:ea typeface="宋体" panose="02010600030101010101" pitchFamily="2" charset="-122"/>
              </a:rPr>
              <a:t>～</a:t>
            </a:r>
            <a:r>
              <a:rPr lang="en-US" altLang="zh-TW" sz="2400" dirty="0">
                <a:ea typeface="宋体" panose="02010600030101010101" pitchFamily="2" charset="-122"/>
              </a:rPr>
              <a:t>4</a:t>
            </a:r>
            <a:r>
              <a:rPr lang="zh-TW" altLang="en-US" sz="2400" dirty="0">
                <a:ea typeface="宋体" panose="02010600030101010101" pitchFamily="2" charset="-122"/>
              </a:rPr>
              <a:t>吋之間； </a:t>
            </a:r>
            <a:r>
              <a:rPr lang="en-US" altLang="zh-TW" sz="2400" dirty="0">
                <a:ea typeface="宋体" panose="02010600030101010101" pitchFamily="2" charset="-122"/>
              </a:rPr>
              <a:t>4. </a:t>
            </a:r>
            <a:r>
              <a:rPr lang="zh-TW" altLang="en-US" sz="2400" dirty="0">
                <a:ea typeface="宋体" panose="02010600030101010101" pitchFamily="2" charset="-122"/>
              </a:rPr>
              <a:t>疏水閥的安裝必須與水封水平； </a:t>
            </a:r>
            <a:r>
              <a:rPr lang="en-US" altLang="zh-TW" sz="2400" dirty="0">
                <a:ea typeface="宋体" panose="02010600030101010101" pitchFamily="2" charset="-122"/>
              </a:rPr>
              <a:t>5</a:t>
            </a:r>
            <a:r>
              <a:rPr lang="zh-TW" altLang="en-US" sz="2400" dirty="0">
                <a:ea typeface="宋体" panose="02010600030101010101" pitchFamily="2" charset="-122"/>
              </a:rPr>
              <a:t>、夾具不能雙重困； </a:t>
            </a:r>
            <a:r>
              <a:rPr lang="en-US" altLang="zh-TW" sz="2400" dirty="0">
                <a:ea typeface="宋体" panose="02010600030101010101" pitchFamily="2" charset="-122"/>
              </a:rPr>
              <a:t>6.</a:t>
            </a:r>
            <a:r>
              <a:rPr lang="zh-TW" altLang="en-US" sz="2400" dirty="0">
                <a:ea typeface="宋体" panose="02010600030101010101" pitchFamily="2" charset="-122"/>
              </a:rPr>
              <a:t>治具出口至疏水堰的垂直距離不應超過</a:t>
            </a:r>
            <a:r>
              <a:rPr lang="en-US" altLang="zh-TW" sz="2400" dirty="0">
                <a:ea typeface="宋体" panose="02010600030101010101" pitchFamily="2" charset="-122"/>
              </a:rPr>
              <a:t>24</a:t>
            </a:r>
            <a:r>
              <a:rPr lang="zh-TW" altLang="en-US" sz="2400" dirty="0">
                <a:ea typeface="宋体" panose="02010600030101010101" pitchFamily="2" charset="-122"/>
              </a:rPr>
              <a:t>英寸，水平距離不應超過</a:t>
            </a:r>
            <a:r>
              <a:rPr lang="en-US" altLang="zh-TW" sz="2400" dirty="0">
                <a:ea typeface="宋体" panose="02010600030101010101" pitchFamily="2" charset="-122"/>
              </a:rPr>
              <a:t>30</a:t>
            </a:r>
            <a:r>
              <a:rPr lang="zh-TW" altLang="en-US" sz="2400" dirty="0">
                <a:ea typeface="宋体" panose="02010600030101010101" pitchFamily="2" charset="-122"/>
              </a:rPr>
              <a:t>英寸</a:t>
            </a:r>
            <a:endParaRPr lang="en-US" altLang="zh-CN" sz="2400" dirty="0">
              <a:ea typeface="宋体" panose="02010600030101010101" pitchFamily="2" charset="-122"/>
            </a:endParaRPr>
          </a:p>
        </p:txBody>
      </p:sp>
    </p:spTree>
    <p:extLst>
      <p:ext uri="{BB962C8B-B14F-4D97-AF65-F5344CB8AC3E}">
        <p14:creationId xmlns:p14="http://schemas.microsoft.com/office/powerpoint/2010/main" val="3936391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1" y="-307722"/>
            <a:ext cx="12232942" cy="1325563"/>
          </a:xfrm>
        </p:spPr>
        <p:txBody>
          <a:bodyPr/>
          <a:lstStyle/>
          <a:p>
            <a:pPr algn="ctr"/>
            <a:r>
              <a:rPr lang="en-US" dirty="0">
                <a:latin typeface="Times New Roman" panose="02020603050405020304" pitchFamily="18" charset="0"/>
                <a:cs typeface="Times New Roman" panose="02020603050405020304" pitchFamily="18" charset="0"/>
              </a:rPr>
              <a:t>Which Installation is Correct? </a:t>
            </a:r>
            <a:r>
              <a:rPr lang="zh-TW" altLang="en-US" dirty="0">
                <a:latin typeface="Times New Roman" panose="02020603050405020304" pitchFamily="18" charset="0"/>
                <a:cs typeface="Times New Roman" panose="02020603050405020304" pitchFamily="18" charset="0"/>
              </a:rPr>
              <a:t>哪種安裝是正確的？</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18</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4764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Picture 12" descr="A white urinal with a pipe&#10;&#10;Description automatically generated">
            <a:extLst>
              <a:ext uri="{FF2B5EF4-FFF2-40B4-BE49-F238E27FC236}">
                <a16:creationId xmlns:a16="http://schemas.microsoft.com/office/drawing/2014/main" id="{9DB5211D-8D1F-5650-B4C6-D7A9F45E431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21274" y="1444374"/>
            <a:ext cx="4836885" cy="3627664"/>
          </a:xfrm>
          <a:prstGeom prst="rect">
            <a:avLst/>
          </a:prstGeom>
        </p:spPr>
      </p:pic>
      <p:pic>
        <p:nvPicPr>
          <p:cNvPr id="17" name="Picture 16" descr="A dirty pipe coming out of a toilet&#10;&#10;Description automatically generated">
            <a:extLst>
              <a:ext uri="{FF2B5EF4-FFF2-40B4-BE49-F238E27FC236}">
                <a16:creationId xmlns:a16="http://schemas.microsoft.com/office/drawing/2014/main" id="{D56489F5-548F-7AF0-91CE-8C864400099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5400000">
            <a:off x="3655123" y="1445605"/>
            <a:ext cx="4836887" cy="3627665"/>
          </a:xfrm>
          <a:prstGeom prst="rect">
            <a:avLst/>
          </a:prstGeom>
        </p:spPr>
      </p:pic>
      <p:pic>
        <p:nvPicPr>
          <p:cNvPr id="23" name="Picture 22" descr="A dirty toilet hose coming out of a toilet&#10;&#10;Description automatically generated">
            <a:extLst>
              <a:ext uri="{FF2B5EF4-FFF2-40B4-BE49-F238E27FC236}">
                <a16:creationId xmlns:a16="http://schemas.microsoft.com/office/drawing/2014/main" id="{79AC61B8-4685-EFD7-DE85-E822CF9739F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7333842" y="1434578"/>
            <a:ext cx="4836886" cy="3627664"/>
          </a:xfrm>
          <a:prstGeom prst="rect">
            <a:avLst/>
          </a:prstGeom>
        </p:spPr>
      </p:pic>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798041" y="1019096"/>
            <a:ext cx="282962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dirty="0">
                <a:ea typeface="宋体" panose="02010600030101010101" pitchFamily="2" charset="-122"/>
              </a:rPr>
              <a:t>Double trap?</a:t>
            </a:r>
          </a:p>
          <a:p>
            <a:pPr algn="ctr" eaLnBrk="1" hangingPunct="1">
              <a:spcBef>
                <a:spcPct val="50000"/>
              </a:spcBef>
            </a:pPr>
            <a:r>
              <a:rPr lang="zh-TW" altLang="en-US" sz="2400" b="1" dirty="0">
                <a:ea typeface="宋体" panose="02010600030101010101" pitchFamily="2" charset="-122"/>
              </a:rPr>
              <a:t>雙陷阱？</a:t>
            </a:r>
            <a:endParaRPr lang="en-US" altLang="zh-CN" sz="2400" b="1" dirty="0">
              <a:ea typeface="宋体" panose="02010600030101010101" pitchFamily="2" charset="-122"/>
            </a:endParaRPr>
          </a:p>
        </p:txBody>
      </p:sp>
      <p:sp>
        <p:nvSpPr>
          <p:cNvPr id="24" name="Text Box 5">
            <a:extLst>
              <a:ext uri="{FF2B5EF4-FFF2-40B4-BE49-F238E27FC236}">
                <a16:creationId xmlns:a16="http://schemas.microsoft.com/office/drawing/2014/main" id="{E272C8B2-D9A7-F08C-BEF3-910EA53E112B}"/>
              </a:ext>
            </a:extLst>
          </p:cNvPr>
          <p:cNvSpPr txBox="1">
            <a:spLocks noChangeArrowheads="1"/>
          </p:cNvSpPr>
          <p:nvPr/>
        </p:nvSpPr>
        <p:spPr bwMode="auto">
          <a:xfrm>
            <a:off x="4758206" y="850523"/>
            <a:ext cx="2829623"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b="1" dirty="0">
                <a:ea typeface="宋体" panose="02010600030101010101" pitchFamily="2" charset="-122"/>
              </a:rPr>
              <a:t>No trap, or trap in the main pipe?</a:t>
            </a:r>
          </a:p>
          <a:p>
            <a:pPr algn="ctr" eaLnBrk="1" hangingPunct="1">
              <a:spcBef>
                <a:spcPct val="50000"/>
              </a:spcBef>
            </a:pPr>
            <a:r>
              <a:rPr lang="zh-TW" altLang="en-US" sz="2400" b="1" dirty="0">
                <a:ea typeface="宋体" panose="02010600030101010101" pitchFamily="2" charset="-122"/>
              </a:rPr>
              <a:t>沒有存水彎，或主管中有存水彎？</a:t>
            </a:r>
            <a:endParaRPr lang="en-US" altLang="zh-CN" sz="2400" b="1" dirty="0">
              <a:ea typeface="宋体" panose="02010600030101010101" pitchFamily="2" charset="-122"/>
            </a:endParaRPr>
          </a:p>
        </p:txBody>
      </p:sp>
      <p:sp>
        <p:nvSpPr>
          <p:cNvPr id="25" name="Text Box 5">
            <a:extLst>
              <a:ext uri="{FF2B5EF4-FFF2-40B4-BE49-F238E27FC236}">
                <a16:creationId xmlns:a16="http://schemas.microsoft.com/office/drawing/2014/main" id="{8643B72E-0A2D-1938-61E9-B523584B079E}"/>
              </a:ext>
            </a:extLst>
          </p:cNvPr>
          <p:cNvSpPr txBox="1">
            <a:spLocks noChangeArrowheads="1"/>
          </p:cNvSpPr>
          <p:nvPr/>
        </p:nvSpPr>
        <p:spPr bwMode="auto">
          <a:xfrm>
            <a:off x="8301451" y="927249"/>
            <a:ext cx="282962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dirty="0">
                <a:ea typeface="宋体" panose="02010600030101010101" pitchFamily="2" charset="-122"/>
              </a:rPr>
              <a:t>Double trap?</a:t>
            </a:r>
          </a:p>
          <a:p>
            <a:pPr algn="ctr" eaLnBrk="1" hangingPunct="1">
              <a:spcBef>
                <a:spcPct val="50000"/>
              </a:spcBef>
            </a:pPr>
            <a:r>
              <a:rPr lang="zh-TW" altLang="en-US" sz="2400" b="1" dirty="0">
                <a:ea typeface="宋体" panose="02010600030101010101" pitchFamily="2" charset="-122"/>
              </a:rPr>
              <a:t>雙陷阱？</a:t>
            </a:r>
            <a:endParaRPr lang="en-US" altLang="zh-CN" sz="2400" b="1" dirty="0">
              <a:ea typeface="宋体" panose="02010600030101010101" pitchFamily="2" charset="-122"/>
            </a:endParaRPr>
          </a:p>
        </p:txBody>
      </p:sp>
      <p:sp>
        <p:nvSpPr>
          <p:cNvPr id="22" name="Text Box 5">
            <a:extLst>
              <a:ext uri="{FF2B5EF4-FFF2-40B4-BE49-F238E27FC236}">
                <a16:creationId xmlns:a16="http://schemas.microsoft.com/office/drawing/2014/main" id="{EA552A8D-6F78-2667-C630-C1757BEB28AA}"/>
              </a:ext>
            </a:extLst>
          </p:cNvPr>
          <p:cNvSpPr txBox="1">
            <a:spLocks noChangeArrowheads="1"/>
          </p:cNvSpPr>
          <p:nvPr/>
        </p:nvSpPr>
        <p:spPr bwMode="auto">
          <a:xfrm>
            <a:off x="0" y="5175147"/>
            <a:ext cx="12147132"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b="1" dirty="0">
                <a:ea typeface="宋体" panose="02010600030101010101" pitchFamily="2" charset="-122"/>
              </a:rPr>
              <a:t>The answer is unknown because the rest of the building plumbing is unknown </a:t>
            </a:r>
          </a:p>
          <a:p>
            <a:pPr algn="ctr" eaLnBrk="1" hangingPunct="1">
              <a:spcBef>
                <a:spcPct val="50000"/>
              </a:spcBef>
            </a:pPr>
            <a:r>
              <a:rPr lang="zh-TW" altLang="en-US" sz="2000" b="1" dirty="0">
                <a:ea typeface="宋体" panose="02010600030101010101" pitchFamily="2" charset="-122"/>
              </a:rPr>
              <a:t>答案未知，因為建築物的其餘管道未知</a:t>
            </a:r>
            <a:endParaRPr lang="en-US" altLang="zh-CN" sz="2400" b="1" dirty="0">
              <a:ea typeface="宋体" panose="02010600030101010101" pitchFamily="2" charset="-122"/>
            </a:endParaRPr>
          </a:p>
        </p:txBody>
      </p:sp>
    </p:spTree>
    <p:extLst>
      <p:ext uri="{BB962C8B-B14F-4D97-AF65-F5344CB8AC3E}">
        <p14:creationId xmlns:p14="http://schemas.microsoft.com/office/powerpoint/2010/main" val="590164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1" y="-307722"/>
            <a:ext cx="12232942" cy="1325563"/>
          </a:xfrm>
        </p:spPr>
        <p:txBody>
          <a:bodyPr/>
          <a:lstStyle/>
          <a:p>
            <a:pPr algn="ctr"/>
            <a:r>
              <a:rPr lang="en-US" dirty="0">
                <a:latin typeface="Times New Roman" panose="02020603050405020304" pitchFamily="18" charset="0"/>
                <a:cs typeface="Times New Roman" panose="02020603050405020304" pitchFamily="18" charset="0"/>
              </a:rPr>
              <a:t>Floor Drain </a:t>
            </a:r>
            <a:r>
              <a:rPr lang="ja-JP" altLang="en-US" b="1" dirty="0">
                <a:latin typeface="Times New Roman" panose="02020603050405020304" pitchFamily="18" charset="0"/>
                <a:cs typeface="Times New Roman" panose="02020603050405020304" pitchFamily="18" charset="0"/>
              </a:rPr>
              <a:t>地面排水口</a:t>
            </a:r>
            <a:endParaRPr lang="en-US" b="1"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19</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4764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Picture 14">
            <a:extLst>
              <a:ext uri="{FF2B5EF4-FFF2-40B4-BE49-F238E27FC236}">
                <a16:creationId xmlns:a16="http://schemas.microsoft.com/office/drawing/2014/main" id="{3C4F500C-0991-636C-3087-EEFF94A9ACE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756285" y="1000278"/>
            <a:ext cx="5143500" cy="4770368"/>
          </a:xfrm>
          <a:prstGeom prst="rect">
            <a:avLst/>
          </a:prstGeom>
        </p:spPr>
      </p:pic>
      <p:pic>
        <p:nvPicPr>
          <p:cNvPr id="19" name="Picture 18" descr="A drain in a shower&#10;&#10;Description automatically generated">
            <a:extLst>
              <a:ext uri="{FF2B5EF4-FFF2-40B4-BE49-F238E27FC236}">
                <a16:creationId xmlns:a16="http://schemas.microsoft.com/office/drawing/2014/main" id="{4BEFA0E4-8A10-3F0C-F80A-6FB30F081EF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5400000">
            <a:off x="373899" y="853333"/>
            <a:ext cx="4460363" cy="4483566"/>
          </a:xfrm>
          <a:prstGeom prst="rect">
            <a:avLst/>
          </a:prstGeom>
        </p:spPr>
      </p:pic>
      <p:sp>
        <p:nvSpPr>
          <p:cNvPr id="24" name="Text Box 5">
            <a:extLst>
              <a:ext uri="{FF2B5EF4-FFF2-40B4-BE49-F238E27FC236}">
                <a16:creationId xmlns:a16="http://schemas.microsoft.com/office/drawing/2014/main" id="{E272C8B2-D9A7-F08C-BEF3-910EA53E112B}"/>
              </a:ext>
            </a:extLst>
          </p:cNvPr>
          <p:cNvSpPr txBox="1">
            <a:spLocks noChangeArrowheads="1"/>
          </p:cNvSpPr>
          <p:nvPr/>
        </p:nvSpPr>
        <p:spPr bwMode="auto">
          <a:xfrm>
            <a:off x="398628" y="967294"/>
            <a:ext cx="444723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b="1" dirty="0">
                <a:solidFill>
                  <a:schemeClr val="bg1"/>
                </a:solidFill>
                <a:ea typeface="宋体" panose="02010600030101010101" pitchFamily="2" charset="-122"/>
              </a:rPr>
              <a:t>Floor drain pipe must have a trap</a:t>
            </a:r>
          </a:p>
          <a:p>
            <a:pPr algn="ctr" eaLnBrk="1" hangingPunct="1">
              <a:spcBef>
                <a:spcPct val="50000"/>
              </a:spcBef>
            </a:pPr>
            <a:r>
              <a:rPr lang="zh-TW" altLang="en-US" sz="2400" b="1" dirty="0">
                <a:solidFill>
                  <a:schemeClr val="bg1"/>
                </a:solidFill>
                <a:ea typeface="宋体" panose="02010600030101010101" pitchFamily="2" charset="-122"/>
              </a:rPr>
              <a:t>地漏管道必須有存水彎</a:t>
            </a:r>
            <a:endParaRPr lang="en-US" altLang="zh-CN" sz="2400" b="1" dirty="0">
              <a:solidFill>
                <a:schemeClr val="bg1"/>
              </a:solidFill>
              <a:ea typeface="宋体" panose="02010600030101010101" pitchFamily="2" charset="-122"/>
            </a:endParaRPr>
          </a:p>
        </p:txBody>
      </p:sp>
      <p:pic>
        <p:nvPicPr>
          <p:cNvPr id="4100" name="Picture 4">
            <a:extLst>
              <a:ext uri="{FF2B5EF4-FFF2-40B4-BE49-F238E27FC236}">
                <a16:creationId xmlns:a16="http://schemas.microsoft.com/office/drawing/2014/main" id="{56E2D38E-9837-685E-34C2-EDB331981751}"/>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423774" y="3927040"/>
            <a:ext cx="249555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773F09F1-C6FA-DFDE-993B-5E701F382AA6}"/>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4014117" y="2719379"/>
            <a:ext cx="3110475" cy="3110475"/>
          </a:xfrm>
          <a:prstGeom prst="rect">
            <a:avLst/>
          </a:prstGeom>
          <a:noFill/>
          <a:extLst>
            <a:ext uri="{909E8E84-426E-40DD-AFC4-6F175D3DCCD1}">
              <a14:hiddenFill xmlns:a14="http://schemas.microsoft.com/office/drawing/2010/main">
                <a:solidFill>
                  <a:srgbClr val="FFFFFF"/>
                </a:solidFill>
              </a14:hiddenFill>
            </a:ext>
          </a:extLst>
        </p:spPr>
      </p:pic>
      <p:sp>
        <p:nvSpPr>
          <p:cNvPr id="25" name="Text Box 5">
            <a:extLst>
              <a:ext uri="{FF2B5EF4-FFF2-40B4-BE49-F238E27FC236}">
                <a16:creationId xmlns:a16="http://schemas.microsoft.com/office/drawing/2014/main" id="{8643B72E-0A2D-1938-61E9-B523584B079E}"/>
              </a:ext>
            </a:extLst>
          </p:cNvPr>
          <p:cNvSpPr txBox="1">
            <a:spLocks noChangeArrowheads="1"/>
          </p:cNvSpPr>
          <p:nvPr/>
        </p:nvSpPr>
        <p:spPr bwMode="auto">
          <a:xfrm>
            <a:off x="7124592" y="1058951"/>
            <a:ext cx="4468694"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b="1" dirty="0">
                <a:solidFill>
                  <a:schemeClr val="bg1"/>
                </a:solidFill>
                <a:ea typeface="宋体" panose="02010600030101010101" pitchFamily="2" charset="-122"/>
              </a:rPr>
              <a:t>Drain insert with a trap</a:t>
            </a:r>
          </a:p>
          <a:p>
            <a:pPr algn="ctr" eaLnBrk="1" hangingPunct="1">
              <a:spcBef>
                <a:spcPct val="50000"/>
              </a:spcBef>
            </a:pPr>
            <a:r>
              <a:rPr lang="zh-TW" altLang="en-US" sz="2400" b="1" dirty="0">
                <a:solidFill>
                  <a:schemeClr val="bg1"/>
                </a:solidFill>
                <a:ea typeface="宋体" panose="02010600030101010101" pitchFamily="2" charset="-122"/>
              </a:rPr>
              <a:t>帶存水彎的排水插件</a:t>
            </a:r>
            <a:endParaRPr lang="en-US" altLang="zh-CN" sz="2400" b="1" dirty="0">
              <a:ea typeface="宋体" panose="02010600030101010101" pitchFamily="2" charset="-122"/>
            </a:endParaRPr>
          </a:p>
        </p:txBody>
      </p:sp>
    </p:spTree>
    <p:extLst>
      <p:ext uri="{BB962C8B-B14F-4D97-AF65-F5344CB8AC3E}">
        <p14:creationId xmlns:p14="http://schemas.microsoft.com/office/powerpoint/2010/main" val="335054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hand holding a broken toilet&#10;&#10;Description automatically generated">
            <a:extLst>
              <a:ext uri="{FF2B5EF4-FFF2-40B4-BE49-F238E27FC236}">
                <a16:creationId xmlns:a16="http://schemas.microsoft.com/office/drawing/2014/main" id="{0086322B-E14D-C56B-B6C2-1BF1CF44362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117970" y="1059428"/>
            <a:ext cx="6170235" cy="4591060"/>
          </a:xfrm>
          <a:prstGeom prst="rect">
            <a:avLst/>
          </a:prstGeom>
        </p:spPr>
      </p:pic>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40941" y="-307722"/>
            <a:ext cx="12192001" cy="1325563"/>
          </a:xfrm>
        </p:spPr>
        <p:txBody>
          <a:bodyPr>
            <a:normAutofit/>
          </a:bodyPr>
          <a:lstStyle/>
          <a:p>
            <a:pPr algn="ctr"/>
            <a:r>
              <a:rPr lang="en-US" sz="3600" dirty="0">
                <a:latin typeface="Times New Roman" panose="02020603050405020304" pitchFamily="18" charset="0"/>
                <a:cs typeface="Times New Roman" panose="02020603050405020304" pitchFamily="18" charset="0"/>
              </a:rPr>
              <a:t>Only P-Trap, No Flapper Valve </a:t>
            </a:r>
            <a:r>
              <a:rPr lang="zh-TW" altLang="en-US" sz="3600" dirty="0">
                <a:latin typeface="Times New Roman" panose="02020603050405020304" pitchFamily="18" charset="0"/>
                <a:cs typeface="Times New Roman" panose="02020603050405020304" pitchFamily="18" charset="0"/>
              </a:rPr>
              <a:t>僅 </a:t>
            </a:r>
            <a:r>
              <a:rPr lang="en-US" altLang="zh-TW" sz="3600" dirty="0">
                <a:latin typeface="Times New Roman" panose="02020603050405020304" pitchFamily="18" charset="0"/>
                <a:cs typeface="Times New Roman" panose="02020603050405020304" pitchFamily="18" charset="0"/>
              </a:rPr>
              <a:t>P </a:t>
            </a:r>
            <a:r>
              <a:rPr lang="zh-TW" altLang="en-US" sz="3600" dirty="0">
                <a:latin typeface="Times New Roman" panose="02020603050405020304" pitchFamily="18" charset="0"/>
                <a:cs typeface="Times New Roman" panose="02020603050405020304" pitchFamily="18" charset="0"/>
              </a:rPr>
              <a:t>型疏水閥，無擋板閥</a:t>
            </a:r>
            <a:endParaRPr lang="en-US" sz="3600" b="1"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20</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4764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Text Box 5">
            <a:extLst>
              <a:ext uri="{FF2B5EF4-FFF2-40B4-BE49-F238E27FC236}">
                <a16:creationId xmlns:a16="http://schemas.microsoft.com/office/drawing/2014/main" id="{8643B72E-0A2D-1938-61E9-B523584B079E}"/>
              </a:ext>
            </a:extLst>
          </p:cNvPr>
          <p:cNvSpPr txBox="1">
            <a:spLocks noChangeArrowheads="1"/>
          </p:cNvSpPr>
          <p:nvPr/>
        </p:nvSpPr>
        <p:spPr bwMode="auto">
          <a:xfrm>
            <a:off x="5096201" y="1048065"/>
            <a:ext cx="587659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b="1" dirty="0">
                <a:solidFill>
                  <a:schemeClr val="bg1"/>
                </a:solidFill>
                <a:ea typeface="宋体" panose="02010600030101010101" pitchFamily="2" charset="-122"/>
              </a:rPr>
              <a:t>Flapper valve lets sewer gas go through</a:t>
            </a:r>
          </a:p>
          <a:p>
            <a:pPr algn="ctr" eaLnBrk="1" hangingPunct="1">
              <a:spcBef>
                <a:spcPct val="50000"/>
              </a:spcBef>
            </a:pPr>
            <a:r>
              <a:rPr lang="zh-TW" altLang="en-US" sz="2400" b="1" dirty="0">
                <a:solidFill>
                  <a:schemeClr val="bg1"/>
                </a:solidFill>
                <a:ea typeface="宋体" panose="02010600030101010101" pitchFamily="2" charset="-122"/>
              </a:rPr>
              <a:t>擋板閥讓下水道氣體通過</a:t>
            </a:r>
            <a:endParaRPr lang="en-US" altLang="zh-CN" sz="2400" b="1" dirty="0">
              <a:solidFill>
                <a:schemeClr val="bg1"/>
              </a:solidFill>
              <a:ea typeface="宋体" panose="02010600030101010101" pitchFamily="2" charset="-122"/>
            </a:endParaRPr>
          </a:p>
        </p:txBody>
      </p:sp>
      <p:cxnSp>
        <p:nvCxnSpPr>
          <p:cNvPr id="18" name="Straight Connector 17">
            <a:extLst>
              <a:ext uri="{FF2B5EF4-FFF2-40B4-BE49-F238E27FC236}">
                <a16:creationId xmlns:a16="http://schemas.microsoft.com/office/drawing/2014/main" id="{2C488AA7-480E-B3DE-F07A-ED9BBCFC3C95}"/>
              </a:ext>
            </a:extLst>
          </p:cNvPr>
          <p:cNvCxnSpPr/>
          <p:nvPr/>
        </p:nvCxnSpPr>
        <p:spPr>
          <a:xfrm flipV="1">
            <a:off x="5117970" y="1197429"/>
            <a:ext cx="6083430" cy="4453059"/>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0" name="Straight Connector 19">
            <a:extLst>
              <a:ext uri="{FF2B5EF4-FFF2-40B4-BE49-F238E27FC236}">
                <a16:creationId xmlns:a16="http://schemas.microsoft.com/office/drawing/2014/main" id="{A3131870-3E18-D93B-27CC-8CE12CB4AA98}"/>
              </a:ext>
            </a:extLst>
          </p:cNvPr>
          <p:cNvCxnSpPr>
            <a:cxnSpLocks/>
          </p:cNvCxnSpPr>
          <p:nvPr/>
        </p:nvCxnSpPr>
        <p:spPr>
          <a:xfrm>
            <a:off x="5117970" y="1095629"/>
            <a:ext cx="6170235" cy="4554859"/>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pic>
        <p:nvPicPr>
          <p:cNvPr id="27" name="Picture 26">
            <a:extLst>
              <a:ext uri="{FF2B5EF4-FFF2-40B4-BE49-F238E27FC236}">
                <a16:creationId xmlns:a16="http://schemas.microsoft.com/office/drawing/2014/main" id="{E80A329B-D022-4733-E411-B317BAF08E5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5769" y="856384"/>
            <a:ext cx="4038706" cy="4223768"/>
          </a:xfrm>
          <a:prstGeom prst="rect">
            <a:avLst/>
          </a:prstGeom>
        </p:spPr>
      </p:pic>
      <p:pic>
        <p:nvPicPr>
          <p:cNvPr id="16" name="Picture 15" descr="A drain in a wall&#10;&#10;Description automatically generated">
            <a:extLst>
              <a:ext uri="{FF2B5EF4-FFF2-40B4-BE49-F238E27FC236}">
                <a16:creationId xmlns:a16="http://schemas.microsoft.com/office/drawing/2014/main" id="{44A1700D-17CF-6702-9662-4289CBDF264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5400000">
            <a:off x="329025" y="3615699"/>
            <a:ext cx="2051046" cy="2612571"/>
          </a:xfrm>
          <a:prstGeom prst="rect">
            <a:avLst/>
          </a:prstGeom>
        </p:spPr>
      </p:pic>
    </p:spTree>
    <p:extLst>
      <p:ext uri="{BB962C8B-B14F-4D97-AF65-F5344CB8AC3E}">
        <p14:creationId xmlns:p14="http://schemas.microsoft.com/office/powerpoint/2010/main" val="2550929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1" y="-307722"/>
            <a:ext cx="12232942" cy="1325563"/>
          </a:xfrm>
        </p:spPr>
        <p:txBody>
          <a:bodyPr/>
          <a:lstStyle/>
          <a:p>
            <a:pPr algn="ctr"/>
            <a:r>
              <a:rPr lang="en-US" dirty="0">
                <a:latin typeface="Times New Roman" panose="02020603050405020304" pitchFamily="18" charset="0"/>
                <a:cs typeface="Times New Roman" panose="02020603050405020304" pitchFamily="18" charset="0"/>
              </a:rPr>
              <a:t>Ventilation </a:t>
            </a:r>
            <a:r>
              <a:rPr lang="ja-JP" altLang="en-US" b="1" dirty="0">
                <a:latin typeface="Times New Roman" panose="02020603050405020304" pitchFamily="18" charset="0"/>
                <a:cs typeface="Times New Roman" panose="02020603050405020304" pitchFamily="18" charset="0"/>
              </a:rPr>
              <a:t>通風</a:t>
            </a:r>
            <a:endParaRPr lang="en-US" b="1"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21</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4764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AutoShape 2">
            <a:extLst>
              <a:ext uri="{FF2B5EF4-FFF2-40B4-BE49-F238E27FC236}">
                <a16:creationId xmlns:a16="http://schemas.microsoft.com/office/drawing/2014/main" id="{D5C43020-484A-02B3-66D2-AD56EFB14F9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 name="Picture 14" descr="A hallway with a vent&#10;&#10;Description automatically generated">
            <a:extLst>
              <a:ext uri="{FF2B5EF4-FFF2-40B4-BE49-F238E27FC236}">
                <a16:creationId xmlns:a16="http://schemas.microsoft.com/office/drawing/2014/main" id="{1872004C-2207-E2C7-B52D-2C252D9D19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2757" y="828752"/>
            <a:ext cx="3817409" cy="5089878"/>
          </a:xfrm>
          <a:prstGeom prst="rect">
            <a:avLst/>
          </a:prstGeom>
        </p:spPr>
      </p:pic>
      <p:pic>
        <p:nvPicPr>
          <p:cNvPr id="5123" name="Picture 3">
            <a:extLst>
              <a:ext uri="{FF2B5EF4-FFF2-40B4-BE49-F238E27FC236}">
                <a16:creationId xmlns:a16="http://schemas.microsoft.com/office/drawing/2014/main" id="{F3D6EDA2-0F29-D26E-CD28-CBC35EE9631A}"/>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230166" y="828753"/>
            <a:ext cx="3855265" cy="3906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a:extLst>
              <a:ext uri="{FF2B5EF4-FFF2-40B4-BE49-F238E27FC236}">
                <a16:creationId xmlns:a16="http://schemas.microsoft.com/office/drawing/2014/main" id="{932BB800-37DE-79F6-2765-CAAAFD050F48}"/>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797338" y="852959"/>
            <a:ext cx="4340225" cy="3998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Box 5">
            <a:extLst>
              <a:ext uri="{FF2B5EF4-FFF2-40B4-BE49-F238E27FC236}">
                <a16:creationId xmlns:a16="http://schemas.microsoft.com/office/drawing/2014/main" id="{EA552A8D-6F78-2667-C630-C1757BEB28AA}"/>
              </a:ext>
            </a:extLst>
          </p:cNvPr>
          <p:cNvSpPr txBox="1">
            <a:spLocks noChangeArrowheads="1"/>
          </p:cNvSpPr>
          <p:nvPr/>
        </p:nvSpPr>
        <p:spPr bwMode="auto">
          <a:xfrm>
            <a:off x="15927" y="918273"/>
            <a:ext cx="1214713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b="1" dirty="0">
                <a:solidFill>
                  <a:srgbClr val="FFFF00"/>
                </a:solidFill>
                <a:ea typeface="宋体" panose="02010600030101010101" pitchFamily="2" charset="-122"/>
              </a:rPr>
              <a:t>Sewer gas comes from other rooms through </a:t>
            </a:r>
            <a:r>
              <a:rPr lang="en-US" altLang="zh-CN" sz="2000" b="1" dirty="0">
                <a:ea typeface="宋体" panose="02010600030101010101" pitchFamily="2" charset="-122"/>
              </a:rPr>
              <a:t>ventilation vents</a:t>
            </a:r>
          </a:p>
          <a:p>
            <a:pPr algn="ctr" eaLnBrk="1" hangingPunct="1">
              <a:spcBef>
                <a:spcPct val="50000"/>
              </a:spcBef>
            </a:pPr>
            <a:r>
              <a:rPr lang="zh-TW" altLang="en-US" sz="2400" b="1" dirty="0">
                <a:solidFill>
                  <a:srgbClr val="FFFF00"/>
                </a:solidFill>
                <a:ea typeface="宋体" panose="02010600030101010101" pitchFamily="2" charset="-122"/>
              </a:rPr>
              <a:t>下水道氣體透過通風口來自其</a:t>
            </a:r>
            <a:r>
              <a:rPr lang="zh-TW" altLang="en-US" sz="2400" b="1" dirty="0">
                <a:ea typeface="宋体" panose="02010600030101010101" pitchFamily="2" charset="-122"/>
              </a:rPr>
              <a:t>他房間</a:t>
            </a:r>
            <a:endParaRPr lang="en-US" altLang="zh-CN" sz="2400" b="1" dirty="0">
              <a:ea typeface="宋体" panose="02010600030101010101" pitchFamily="2" charset="-122"/>
            </a:endParaRPr>
          </a:p>
        </p:txBody>
      </p:sp>
      <p:sp>
        <p:nvSpPr>
          <p:cNvPr id="17" name="TextBox 16">
            <a:extLst>
              <a:ext uri="{FF2B5EF4-FFF2-40B4-BE49-F238E27FC236}">
                <a16:creationId xmlns:a16="http://schemas.microsoft.com/office/drawing/2014/main" id="{A76FC011-01BB-A207-8E41-7BC48496109A}"/>
              </a:ext>
            </a:extLst>
          </p:cNvPr>
          <p:cNvSpPr txBox="1"/>
          <p:nvPr/>
        </p:nvSpPr>
        <p:spPr>
          <a:xfrm>
            <a:off x="4310743" y="4891587"/>
            <a:ext cx="7826820" cy="923330"/>
          </a:xfrm>
          <a:prstGeom prst="rect">
            <a:avLst/>
          </a:prstGeom>
          <a:noFill/>
        </p:spPr>
        <p:txBody>
          <a:bodyPr wrap="square">
            <a:spAutoFit/>
          </a:bodyPr>
          <a:lstStyle/>
          <a:p>
            <a:pPr eaLnBrk="1" hangingPunct="1">
              <a:spcBef>
                <a:spcPct val="50000"/>
              </a:spcBef>
            </a:pPr>
            <a:r>
              <a:rPr lang="en-US" altLang="zh-CN" sz="1800" dirty="0">
                <a:ea typeface="宋体" panose="02010600030101010101" pitchFamily="2" charset="-122"/>
              </a:rPr>
              <a:t>Causes of Odor in Kitchens, Bathrooms, and Toilets of Multi-story Residential Apartments with Natural Ventilation, A.A. Volinsky, International Journal of Civil Engineering and Technology, Vol. 15(1), pp. 27-35, 2024</a:t>
            </a:r>
          </a:p>
        </p:txBody>
      </p:sp>
      <p:pic>
        <p:nvPicPr>
          <p:cNvPr id="18" name="Picture 17">
            <a:extLst>
              <a:ext uri="{FF2B5EF4-FFF2-40B4-BE49-F238E27FC236}">
                <a16:creationId xmlns:a16="http://schemas.microsoft.com/office/drawing/2014/main" id="{87A273DA-ED09-C877-01ED-9BB19B637FF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30154" y="4611126"/>
            <a:ext cx="865249" cy="1295346"/>
          </a:xfrm>
          <a:prstGeom prst="rect">
            <a:avLst/>
          </a:prstGeom>
        </p:spPr>
      </p:pic>
    </p:spTree>
    <p:extLst>
      <p:ext uri="{BB962C8B-B14F-4D97-AF65-F5344CB8AC3E}">
        <p14:creationId xmlns:p14="http://schemas.microsoft.com/office/powerpoint/2010/main" val="3731067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601224A6-5B3A-5B63-5D15-CEBF4216651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9220" y="841083"/>
            <a:ext cx="3773427" cy="5031236"/>
          </a:xfrm>
          <a:prstGeom prst="rect">
            <a:avLst/>
          </a:prstGeom>
        </p:spPr>
      </p:pic>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1" y="-307722"/>
            <a:ext cx="12232942" cy="1325563"/>
          </a:xfrm>
        </p:spPr>
        <p:txBody>
          <a:bodyPr/>
          <a:lstStyle/>
          <a:p>
            <a:pPr algn="ctr"/>
            <a:r>
              <a:rPr lang="en-US" dirty="0">
                <a:latin typeface="Times New Roman" panose="02020603050405020304" pitchFamily="18" charset="0"/>
                <a:cs typeface="Times New Roman" panose="02020603050405020304" pitchFamily="18" charset="0"/>
              </a:rPr>
              <a:t>Vanity Installation </a:t>
            </a:r>
            <a:r>
              <a:rPr lang="ja-JP" altLang="en-US" b="1" dirty="0">
                <a:latin typeface="Times New Roman" panose="02020603050405020304" pitchFamily="18" charset="0"/>
                <a:cs typeface="Times New Roman" panose="02020603050405020304" pitchFamily="18" charset="0"/>
              </a:rPr>
              <a:t>梳妝台安裝</a:t>
            </a:r>
            <a:endParaRPr lang="en-US" b="1"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22</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4764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AutoShape 2">
            <a:extLst>
              <a:ext uri="{FF2B5EF4-FFF2-40B4-BE49-F238E27FC236}">
                <a16:creationId xmlns:a16="http://schemas.microsoft.com/office/drawing/2014/main" id="{D5C43020-484A-02B3-66D2-AD56EFB14F9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8" name="Picture 17" descr="A close-up of a machine&#10;&#10;Description automatically generated">
            <a:extLst>
              <a:ext uri="{FF2B5EF4-FFF2-40B4-BE49-F238E27FC236}">
                <a16:creationId xmlns:a16="http://schemas.microsoft.com/office/drawing/2014/main" id="{4443AE24-74FB-5A58-61AE-6D0D9A5B7B0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5400000">
            <a:off x="3865540" y="1296693"/>
            <a:ext cx="5011959" cy="4139293"/>
          </a:xfrm>
          <a:prstGeom prst="rect">
            <a:avLst/>
          </a:prstGeom>
        </p:spPr>
      </p:pic>
      <p:sp>
        <p:nvSpPr>
          <p:cNvPr id="25" name="Text Box 5">
            <a:extLst>
              <a:ext uri="{FF2B5EF4-FFF2-40B4-BE49-F238E27FC236}">
                <a16:creationId xmlns:a16="http://schemas.microsoft.com/office/drawing/2014/main" id="{8643B72E-0A2D-1938-61E9-B523584B079E}"/>
              </a:ext>
            </a:extLst>
          </p:cNvPr>
          <p:cNvSpPr txBox="1">
            <a:spLocks noChangeArrowheads="1"/>
          </p:cNvSpPr>
          <p:nvPr/>
        </p:nvSpPr>
        <p:spPr bwMode="auto">
          <a:xfrm>
            <a:off x="7136680" y="1131162"/>
            <a:ext cx="282962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dirty="0">
                <a:ea typeface="宋体" panose="02010600030101010101" pitchFamily="2" charset="-122"/>
              </a:rPr>
              <a:t>Double trap?</a:t>
            </a:r>
          </a:p>
          <a:p>
            <a:pPr algn="ctr" eaLnBrk="1" hangingPunct="1">
              <a:spcBef>
                <a:spcPct val="50000"/>
              </a:spcBef>
            </a:pPr>
            <a:r>
              <a:rPr lang="zh-TW" altLang="en-US" sz="2400" b="1" dirty="0">
                <a:ea typeface="宋体" panose="02010600030101010101" pitchFamily="2" charset="-122"/>
              </a:rPr>
              <a:t>雙陷阱？</a:t>
            </a:r>
            <a:endParaRPr lang="en-US" altLang="zh-CN" sz="2400" b="1" dirty="0">
              <a:ea typeface="宋体" panose="02010600030101010101" pitchFamily="2" charset="-122"/>
            </a:endParaRPr>
          </a:p>
        </p:txBody>
      </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6808981" y="2666048"/>
            <a:ext cx="282962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2000" dirty="0">
                <a:ea typeface="宋体" panose="02010600030101010101" pitchFamily="2" charset="-122"/>
              </a:rPr>
              <a:t>Double trap?</a:t>
            </a:r>
          </a:p>
          <a:p>
            <a:pPr algn="ctr" eaLnBrk="1" hangingPunct="1">
              <a:spcBef>
                <a:spcPct val="50000"/>
              </a:spcBef>
            </a:pPr>
            <a:r>
              <a:rPr lang="zh-TW" altLang="en-US" sz="2400" b="1" dirty="0">
                <a:ea typeface="宋体" panose="02010600030101010101" pitchFamily="2" charset="-122"/>
              </a:rPr>
              <a:t>雙陷阱？</a:t>
            </a:r>
            <a:endParaRPr lang="en-US" altLang="zh-CN" sz="2400" b="1" dirty="0">
              <a:ea typeface="宋体" panose="02010600030101010101" pitchFamily="2" charset="-122"/>
            </a:endParaRPr>
          </a:p>
        </p:txBody>
      </p:sp>
      <p:pic>
        <p:nvPicPr>
          <p:cNvPr id="20" name="Picture 19" descr="A pipe with a white tube attached to a wall&#10;&#10;Description automatically generated">
            <a:extLst>
              <a:ext uri="{FF2B5EF4-FFF2-40B4-BE49-F238E27FC236}">
                <a16:creationId xmlns:a16="http://schemas.microsoft.com/office/drawing/2014/main" id="{2FB6C450-C647-6F6D-DCA3-EF14898D749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5400000">
            <a:off x="7510505" y="1813472"/>
            <a:ext cx="5041683" cy="3102098"/>
          </a:xfrm>
          <a:prstGeom prst="rect">
            <a:avLst/>
          </a:prstGeom>
        </p:spPr>
      </p:pic>
      <p:sp>
        <p:nvSpPr>
          <p:cNvPr id="24" name="Text Box 5">
            <a:extLst>
              <a:ext uri="{FF2B5EF4-FFF2-40B4-BE49-F238E27FC236}">
                <a16:creationId xmlns:a16="http://schemas.microsoft.com/office/drawing/2014/main" id="{E272C8B2-D9A7-F08C-BEF3-910EA53E112B}"/>
              </a:ext>
            </a:extLst>
          </p:cNvPr>
          <p:cNvSpPr txBox="1">
            <a:spLocks noChangeArrowheads="1"/>
          </p:cNvSpPr>
          <p:nvPr/>
        </p:nvSpPr>
        <p:spPr bwMode="auto">
          <a:xfrm>
            <a:off x="4724401" y="857684"/>
            <a:ext cx="310535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3200" b="1" dirty="0">
                <a:solidFill>
                  <a:schemeClr val="bg1"/>
                </a:solidFill>
                <a:ea typeface="宋体" panose="02010600030101010101" pitchFamily="2" charset="-122"/>
              </a:rPr>
              <a:t>No trap</a:t>
            </a:r>
            <a:r>
              <a:rPr lang="ja-JP" altLang="en-US" sz="3200" b="1" dirty="0">
                <a:solidFill>
                  <a:schemeClr val="bg1"/>
                </a:solidFill>
                <a:ea typeface="宋体" panose="02010600030101010101" pitchFamily="2" charset="-122"/>
              </a:rPr>
              <a:t> 無陷阱</a:t>
            </a:r>
            <a:endParaRPr lang="en-US" altLang="zh-CN" sz="3200" b="1" dirty="0">
              <a:solidFill>
                <a:schemeClr val="bg1"/>
              </a:solidFill>
              <a:ea typeface="宋体" panose="02010600030101010101" pitchFamily="2" charset="-122"/>
            </a:endParaRPr>
          </a:p>
        </p:txBody>
      </p:sp>
      <p:sp>
        <p:nvSpPr>
          <p:cNvPr id="21" name="Text Box 5">
            <a:extLst>
              <a:ext uri="{FF2B5EF4-FFF2-40B4-BE49-F238E27FC236}">
                <a16:creationId xmlns:a16="http://schemas.microsoft.com/office/drawing/2014/main" id="{3ABE8C24-7CB4-17D9-63D1-2CB61AC3AA59}"/>
              </a:ext>
            </a:extLst>
          </p:cNvPr>
          <p:cNvSpPr txBox="1">
            <a:spLocks noChangeArrowheads="1"/>
          </p:cNvSpPr>
          <p:nvPr/>
        </p:nvSpPr>
        <p:spPr bwMode="auto">
          <a:xfrm>
            <a:off x="8469883" y="4433841"/>
            <a:ext cx="310535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zh-CN" sz="3200" b="1" dirty="0">
                <a:solidFill>
                  <a:schemeClr val="bg1"/>
                </a:solidFill>
                <a:ea typeface="宋体" panose="02010600030101010101" pitchFamily="2" charset="-122"/>
              </a:rPr>
              <a:t>No pipe seal</a:t>
            </a:r>
          </a:p>
          <a:p>
            <a:pPr algn="ctr" eaLnBrk="1" hangingPunct="1">
              <a:spcBef>
                <a:spcPct val="50000"/>
              </a:spcBef>
            </a:pPr>
            <a:r>
              <a:rPr lang="ja-JP" altLang="en-US" sz="3200" b="1" dirty="0">
                <a:solidFill>
                  <a:schemeClr val="bg1"/>
                </a:solidFill>
                <a:ea typeface="宋体" panose="02010600030101010101" pitchFamily="2" charset="-122"/>
              </a:rPr>
              <a:t>無管道密封</a:t>
            </a:r>
            <a:endParaRPr lang="en-US" altLang="zh-CN" sz="3200" b="1" dirty="0">
              <a:solidFill>
                <a:schemeClr val="bg1"/>
              </a:solidFill>
              <a:ea typeface="宋体" panose="02010600030101010101" pitchFamily="2" charset="-122"/>
            </a:endParaRPr>
          </a:p>
        </p:txBody>
      </p:sp>
      <p:sp>
        <p:nvSpPr>
          <p:cNvPr id="23" name="Oval 22">
            <a:extLst>
              <a:ext uri="{FF2B5EF4-FFF2-40B4-BE49-F238E27FC236}">
                <a16:creationId xmlns:a16="http://schemas.microsoft.com/office/drawing/2014/main" id="{2DAE0CC5-2736-EC69-FACA-877AA11F8A8A}"/>
              </a:ext>
            </a:extLst>
          </p:cNvPr>
          <p:cNvSpPr/>
          <p:nvPr/>
        </p:nvSpPr>
        <p:spPr>
          <a:xfrm>
            <a:off x="1121229" y="4855026"/>
            <a:ext cx="1371600" cy="791254"/>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33082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285950"/>
            <a:ext cx="10515600" cy="1325563"/>
          </a:xfrm>
        </p:spPr>
        <p:txBody>
          <a:bodyPr/>
          <a:lstStyle/>
          <a:p>
            <a:pPr algn="ctr"/>
            <a:r>
              <a:rPr lang="en-US" dirty="0">
                <a:latin typeface="Times New Roman" panose="02020603050405020304" pitchFamily="18" charset="0"/>
                <a:cs typeface="Times New Roman" panose="02020603050405020304" pitchFamily="18" charset="0"/>
              </a:rPr>
              <a:t>Florida Building Code </a:t>
            </a:r>
            <a:r>
              <a:rPr lang="zh-TW" altLang="en-US" dirty="0">
                <a:latin typeface="Times New Roman" panose="02020603050405020304" pitchFamily="18" charset="0"/>
                <a:cs typeface="Times New Roman" panose="02020603050405020304" pitchFamily="18" charset="0"/>
              </a:rPr>
              <a:t>佛羅裡達州建築規範</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23</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70207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1" y="903510"/>
            <a:ext cx="12192000" cy="2769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2400" dirty="0">
                <a:highlight>
                  <a:srgbClr val="FFFFFF"/>
                </a:highlight>
                <a:latin typeface="Roboto" panose="02000000000000000000" pitchFamily="2" charset="0"/>
              </a:rPr>
              <a:t>2020 Florida Building Code, Plumbing, 7</a:t>
            </a:r>
            <a:r>
              <a:rPr lang="en-US" sz="2400" baseline="30000" dirty="0">
                <a:highlight>
                  <a:srgbClr val="FFFFFF"/>
                </a:highlight>
                <a:latin typeface="Roboto" panose="02000000000000000000" pitchFamily="2" charset="0"/>
              </a:rPr>
              <a:t>th</a:t>
            </a:r>
            <a:r>
              <a:rPr lang="en-US" sz="2400" dirty="0">
                <a:highlight>
                  <a:srgbClr val="FFFFFF"/>
                </a:highlight>
                <a:latin typeface="Roboto" panose="02000000000000000000" pitchFamily="2" charset="0"/>
              </a:rPr>
              <a:t> Edition. Chapter 7 Sanitary Drainage</a:t>
            </a:r>
          </a:p>
          <a:p>
            <a:pPr algn="ctr" eaLnBrk="1" hangingPunct="1">
              <a:spcBef>
                <a:spcPct val="50000"/>
              </a:spcBef>
            </a:pPr>
            <a:r>
              <a:rPr lang="en-US" altLang="zh-TW" sz="2800" dirty="0">
                <a:ea typeface="宋体" panose="02010600030101010101" pitchFamily="2" charset="-122"/>
              </a:rPr>
              <a:t>2020 </a:t>
            </a:r>
            <a:r>
              <a:rPr lang="zh-TW" altLang="en-US" sz="2800" dirty="0">
                <a:ea typeface="宋体" panose="02010600030101010101" pitchFamily="2" charset="-122"/>
              </a:rPr>
              <a:t>年佛羅裡達州建築規範，管道，第 </a:t>
            </a:r>
            <a:r>
              <a:rPr lang="en-US" altLang="zh-TW" sz="2800" dirty="0">
                <a:ea typeface="宋体" panose="02010600030101010101" pitchFamily="2" charset="-122"/>
              </a:rPr>
              <a:t>7 </a:t>
            </a:r>
            <a:r>
              <a:rPr lang="zh-TW" altLang="en-US" sz="2800" dirty="0">
                <a:ea typeface="宋体" panose="02010600030101010101" pitchFamily="2" charset="-122"/>
              </a:rPr>
              <a:t>版。第</a:t>
            </a:r>
            <a:r>
              <a:rPr lang="en-US" altLang="zh-TW" sz="2800" dirty="0">
                <a:ea typeface="宋体" panose="02010600030101010101" pitchFamily="2" charset="-122"/>
              </a:rPr>
              <a:t>7</a:t>
            </a:r>
            <a:r>
              <a:rPr lang="zh-TW" altLang="en-US" sz="2800" dirty="0">
                <a:ea typeface="宋体" panose="02010600030101010101" pitchFamily="2" charset="-122"/>
              </a:rPr>
              <a:t>章 衛生排水</a:t>
            </a:r>
            <a:endParaRPr lang="en-US" altLang="zh-TW" sz="2800" dirty="0">
              <a:ea typeface="宋体" panose="02010600030101010101" pitchFamily="2" charset="-122"/>
            </a:endParaRPr>
          </a:p>
          <a:p>
            <a:pPr algn="ctr" eaLnBrk="1" hangingPunct="1">
              <a:spcBef>
                <a:spcPct val="50000"/>
              </a:spcBef>
            </a:pPr>
            <a:r>
              <a:rPr lang="en-US" altLang="zh-CN" sz="2400" dirty="0">
                <a:ea typeface="宋体" panose="02010600030101010101" pitchFamily="2" charset="-122"/>
                <a:hlinkClick r:id="rId5"/>
              </a:rPr>
              <a:t>https://codes.iccsafe.org/content/FLPC2020P1/chapter-7-sanitary-drainage</a:t>
            </a:r>
            <a:endParaRPr lang="en-US" altLang="zh-CN" sz="2400" dirty="0">
              <a:ea typeface="宋体" panose="02010600030101010101" pitchFamily="2" charset="-122"/>
            </a:endParaRPr>
          </a:p>
          <a:p>
            <a:pPr algn="ctr" eaLnBrk="1" hangingPunct="1">
              <a:spcBef>
                <a:spcPct val="50000"/>
              </a:spcBef>
            </a:pPr>
            <a:r>
              <a:rPr lang="en-US" altLang="zh-CN" sz="2400" dirty="0">
                <a:ea typeface="宋体" panose="02010600030101010101" pitchFamily="2" charset="-122"/>
              </a:rPr>
              <a:t>Free access online</a:t>
            </a:r>
          </a:p>
          <a:p>
            <a:pPr algn="ctr" eaLnBrk="1" hangingPunct="1">
              <a:spcBef>
                <a:spcPct val="50000"/>
              </a:spcBef>
            </a:pPr>
            <a:r>
              <a:rPr lang="zh-TW" altLang="en-US" sz="2400" dirty="0">
                <a:ea typeface="宋体" panose="02010600030101010101" pitchFamily="2" charset="-122"/>
              </a:rPr>
              <a:t>免費線上訪問</a:t>
            </a:r>
            <a:endParaRPr lang="en-US" altLang="zh-CN" sz="2400" dirty="0">
              <a:ea typeface="宋体" panose="02010600030101010101" pitchFamily="2" charset="-122"/>
            </a:endParaRPr>
          </a:p>
        </p:txBody>
      </p:sp>
      <p:pic>
        <p:nvPicPr>
          <p:cNvPr id="6146" name="Picture 2" descr="Florida Building Code - Building ...">
            <a:extLst>
              <a:ext uri="{FF2B5EF4-FFF2-40B4-BE49-F238E27FC236}">
                <a16:creationId xmlns:a16="http://schemas.microsoft.com/office/drawing/2014/main" id="{DB594B0A-F2F0-637A-76B3-8A3A599E8F3A}"/>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800896" y="2547257"/>
            <a:ext cx="2665970" cy="340279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Florida Building Code - Plumbing ...">
            <a:extLst>
              <a:ext uri="{FF2B5EF4-FFF2-40B4-BE49-F238E27FC236}">
                <a16:creationId xmlns:a16="http://schemas.microsoft.com/office/drawing/2014/main" id="{3FE87247-6492-6479-C557-89EE9CCE0636}"/>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833819" y="2576764"/>
            <a:ext cx="2622612" cy="334745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FLORIDA BUILDING CODE">
            <a:extLst>
              <a:ext uri="{FF2B5EF4-FFF2-40B4-BE49-F238E27FC236}">
                <a16:creationId xmlns:a16="http://schemas.microsoft.com/office/drawing/2014/main" id="{40FBCAE3-06C4-5A5F-FE7D-6B819652CA0F}"/>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195213" y="3550102"/>
            <a:ext cx="1866900" cy="2447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269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285950"/>
            <a:ext cx="10515600" cy="1325563"/>
          </a:xfrm>
        </p:spPr>
        <p:txBody>
          <a:bodyPr/>
          <a:lstStyle/>
          <a:p>
            <a:pPr algn="ctr"/>
            <a:r>
              <a:rPr lang="zh-TW" altLang="en-US" dirty="0">
                <a:latin typeface="Times New Roman" panose="02020603050405020304" pitchFamily="18" charset="0"/>
                <a:cs typeface="Times New Roman" panose="02020603050405020304" pitchFamily="18" charset="0"/>
              </a:rPr>
              <a:t>住房及城鄉建設部範</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24</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70207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Picture 12">
            <a:extLst>
              <a:ext uri="{FF2B5EF4-FFF2-40B4-BE49-F238E27FC236}">
                <a16:creationId xmlns:a16="http://schemas.microsoft.com/office/drawing/2014/main" id="{EE469A04-1863-9F3A-EA43-122C9CB39AD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0720" y="914325"/>
            <a:ext cx="10450559" cy="5878439"/>
          </a:xfrm>
          <a:prstGeom prst="rect">
            <a:avLst/>
          </a:prstGeom>
        </p:spPr>
      </p:pic>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1" y="859966"/>
            <a:ext cx="12192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2400" dirty="0">
                <a:highlight>
                  <a:srgbClr val="FFFFFF"/>
                </a:highlight>
                <a:latin typeface="Roboto" panose="02000000000000000000" pitchFamily="2" charset="0"/>
              </a:rPr>
              <a:t>Building safety in China is regulated by the Ministry of Housing and Urban Rural Development (MOHURD) through a series of building safety standards</a:t>
            </a:r>
            <a:endParaRPr lang="en-US" altLang="zh-CN" sz="2400" dirty="0">
              <a:ea typeface="宋体" panose="02010600030101010101" pitchFamily="2" charset="-122"/>
            </a:endParaRPr>
          </a:p>
        </p:txBody>
      </p:sp>
      <p:sp>
        <p:nvSpPr>
          <p:cNvPr id="15" name="Text Box 5">
            <a:extLst>
              <a:ext uri="{FF2B5EF4-FFF2-40B4-BE49-F238E27FC236}">
                <a16:creationId xmlns:a16="http://schemas.microsoft.com/office/drawing/2014/main" id="{939B1E21-7070-7BC6-46D1-9784B2F568FA}"/>
              </a:ext>
            </a:extLst>
          </p:cNvPr>
          <p:cNvSpPr txBox="1">
            <a:spLocks noChangeArrowheads="1"/>
          </p:cNvSpPr>
          <p:nvPr/>
        </p:nvSpPr>
        <p:spPr bwMode="auto">
          <a:xfrm>
            <a:off x="76200" y="5998551"/>
            <a:ext cx="1219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TW" altLang="en-US" sz="2400" b="1" dirty="0">
                <a:highlight>
                  <a:srgbClr val="FFFFFF"/>
                </a:highlight>
                <a:latin typeface="Roboto" panose="02000000000000000000" pitchFamily="2" charset="0"/>
              </a:rPr>
              <a:t>中國的建築安全由住房和城鄉建設部 </a:t>
            </a:r>
            <a:r>
              <a:rPr lang="en-US" altLang="zh-TW" sz="2400" b="1" dirty="0">
                <a:highlight>
                  <a:srgbClr val="FFFFFF"/>
                </a:highlight>
                <a:latin typeface="Roboto" panose="02000000000000000000" pitchFamily="2" charset="0"/>
              </a:rPr>
              <a:t>(MOHURD) </a:t>
            </a:r>
            <a:r>
              <a:rPr lang="zh-TW" altLang="en-US" sz="2400" b="1" dirty="0">
                <a:highlight>
                  <a:srgbClr val="FFFFFF"/>
                </a:highlight>
                <a:latin typeface="Roboto" panose="02000000000000000000" pitchFamily="2" charset="0"/>
              </a:rPr>
              <a:t>透過一系列建築安全標準進行監管</a:t>
            </a:r>
            <a:endParaRPr lang="en-US" altLang="zh-CN" sz="2400" b="1" dirty="0">
              <a:ea typeface="宋体" panose="02010600030101010101" pitchFamily="2" charset="-122"/>
            </a:endParaRPr>
          </a:p>
        </p:txBody>
      </p:sp>
    </p:spTree>
    <p:extLst>
      <p:ext uri="{BB962C8B-B14F-4D97-AF65-F5344CB8AC3E}">
        <p14:creationId xmlns:p14="http://schemas.microsoft.com/office/powerpoint/2010/main" val="603938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285950"/>
            <a:ext cx="10515600" cy="1325563"/>
          </a:xfrm>
        </p:spPr>
        <p:txBody>
          <a:bodyPr/>
          <a:lstStyle/>
          <a:p>
            <a:pPr algn="ctr"/>
            <a:r>
              <a:rPr lang="en-US" dirty="0">
                <a:latin typeface="Times New Roman" panose="02020603050405020304" pitchFamily="18" charset="0"/>
                <a:cs typeface="Times New Roman" panose="02020603050405020304" pitchFamily="18" charset="0"/>
              </a:rPr>
              <a:t>National Standards </a:t>
            </a:r>
            <a:r>
              <a:rPr lang="ja-JP" altLang="en-US" b="1" dirty="0">
                <a:latin typeface="Times New Roman" panose="02020603050405020304" pitchFamily="18" charset="0"/>
                <a:cs typeface="Times New Roman" panose="02020603050405020304" pitchFamily="18" charset="0"/>
              </a:rPr>
              <a:t>國家標準</a:t>
            </a:r>
            <a:endParaRPr lang="en-US" b="1"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25</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70207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a:extLst>
              <a:ext uri="{FF2B5EF4-FFF2-40B4-BE49-F238E27FC236}">
                <a16:creationId xmlns:a16="http://schemas.microsoft.com/office/drawing/2014/main" id="{67B4E969-D5CF-67DE-2CC5-2F43F68E785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5131" y="846296"/>
            <a:ext cx="3418204" cy="5165407"/>
          </a:xfrm>
          <a:prstGeom prst="rect">
            <a:avLst/>
          </a:prstGeom>
        </p:spPr>
      </p:pic>
      <p:pic>
        <p:nvPicPr>
          <p:cNvPr id="18" name="Picture 17">
            <a:extLst>
              <a:ext uri="{FF2B5EF4-FFF2-40B4-BE49-F238E27FC236}">
                <a16:creationId xmlns:a16="http://schemas.microsoft.com/office/drawing/2014/main" id="{51471700-0F69-9DB7-0B64-212C5B13904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67247" y="877620"/>
            <a:ext cx="3347445" cy="5089205"/>
          </a:xfrm>
          <a:prstGeom prst="rect">
            <a:avLst/>
          </a:prstGeom>
        </p:spPr>
      </p:pic>
      <p:pic>
        <p:nvPicPr>
          <p:cNvPr id="3074" name="Picture 2" descr="GB 55015-2021 建筑节能与可再生能源利用通用规范（全文强制）.pdf">
            <a:extLst>
              <a:ext uri="{FF2B5EF4-FFF2-40B4-BE49-F238E27FC236}">
                <a16:creationId xmlns:a16="http://schemas.microsoft.com/office/drawing/2014/main" id="{DBFD9E9B-A418-4869-2898-1ED5D1C3A5BB}"/>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7720429" y="891175"/>
            <a:ext cx="3949058" cy="5082858"/>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87085" y="3555294"/>
            <a:ext cx="121920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2400" dirty="0">
                <a:solidFill>
                  <a:srgbClr val="FF0000"/>
                </a:solidFill>
                <a:highlight>
                  <a:srgbClr val="FFFFFF"/>
                </a:highlight>
                <a:latin typeface="Roboto" panose="02000000000000000000" pitchFamily="2" charset="0"/>
              </a:rPr>
              <a:t>Which national standard requires P-trap and specifies proper toilet installation?</a:t>
            </a:r>
          </a:p>
          <a:p>
            <a:pPr algn="ctr" eaLnBrk="1" hangingPunct="1">
              <a:spcBef>
                <a:spcPct val="50000"/>
              </a:spcBef>
            </a:pPr>
            <a:r>
              <a:rPr lang="zh-TW" altLang="en-US" sz="2800" b="1" dirty="0">
                <a:solidFill>
                  <a:srgbClr val="FF0000"/>
                </a:solidFill>
                <a:ea typeface="宋体" panose="02010600030101010101" pitchFamily="2" charset="-122"/>
              </a:rPr>
              <a:t>哪一個國家標準要求 </a:t>
            </a:r>
            <a:r>
              <a:rPr lang="en-US" altLang="zh-TW" sz="2800" b="1" dirty="0">
                <a:solidFill>
                  <a:srgbClr val="FF0000"/>
                </a:solidFill>
                <a:ea typeface="宋体" panose="02010600030101010101" pitchFamily="2" charset="-122"/>
              </a:rPr>
              <a:t>P </a:t>
            </a:r>
            <a:r>
              <a:rPr lang="zh-TW" altLang="en-US" sz="2800" b="1" dirty="0">
                <a:solidFill>
                  <a:srgbClr val="FF0000"/>
                </a:solidFill>
                <a:ea typeface="宋体" panose="02010600030101010101" pitchFamily="2" charset="-122"/>
              </a:rPr>
              <a:t>型存水彎並規定了馬桶的正確安裝？</a:t>
            </a:r>
            <a:endParaRPr lang="en-US" altLang="zh-CN" sz="2800" b="1" dirty="0">
              <a:solidFill>
                <a:srgbClr val="FF0000"/>
              </a:solidFill>
              <a:ea typeface="宋体" panose="02010600030101010101" pitchFamily="2" charset="-122"/>
            </a:endParaRPr>
          </a:p>
        </p:txBody>
      </p:sp>
    </p:spTree>
    <p:extLst>
      <p:ext uri="{BB962C8B-B14F-4D97-AF65-F5344CB8AC3E}">
        <p14:creationId xmlns:p14="http://schemas.microsoft.com/office/powerpoint/2010/main" val="23724457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394810"/>
            <a:ext cx="10515600" cy="1325563"/>
          </a:xfrm>
        </p:spPr>
        <p:txBody>
          <a:bodyPr/>
          <a:lstStyle/>
          <a:p>
            <a:pPr algn="ctr"/>
            <a:r>
              <a:rPr lang="en-US" dirty="0">
                <a:latin typeface="Times New Roman" panose="02020603050405020304" pitchFamily="18" charset="0"/>
                <a:cs typeface="Times New Roman" panose="02020603050405020304" pitchFamily="18" charset="0"/>
              </a:rPr>
              <a:t>Publications </a:t>
            </a:r>
            <a:r>
              <a:rPr lang="ja-JP" altLang="en-US" dirty="0">
                <a:latin typeface="Times New Roman" panose="02020603050405020304" pitchFamily="18" charset="0"/>
                <a:cs typeface="Times New Roman" panose="02020603050405020304" pitchFamily="18" charset="0"/>
              </a:rPr>
              <a:t>刊物</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26</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517008"/>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1" y="707564"/>
            <a:ext cx="12192000"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000" dirty="0">
                <a:ea typeface="宋体" panose="02010600030101010101" pitchFamily="2" charset="-122"/>
              </a:rPr>
              <a:t>中国为什么会发出恶臭？</a:t>
            </a:r>
            <a:r>
              <a:rPr lang="en-US" altLang="zh-CN" sz="2000" dirty="0">
                <a:ea typeface="宋体" panose="02010600030101010101" pitchFamily="2" charset="-122"/>
              </a:rPr>
              <a:t>——</a:t>
            </a:r>
            <a:r>
              <a:rPr lang="zh-CN" altLang="en-US" sz="2000" dirty="0">
                <a:ea typeface="宋体" panose="02010600030101010101" pitchFamily="2" charset="-122"/>
              </a:rPr>
              <a:t>浅析中国管道和通风系统存在的不足 </a:t>
            </a:r>
            <a:r>
              <a:rPr lang="en-US" altLang="zh-CN" sz="2000" dirty="0">
                <a:ea typeface="宋体" panose="02010600030101010101" pitchFamily="2" charset="-122"/>
              </a:rPr>
              <a:t> Why China Stinks? Deficiencies in Chinese Plumbing and Ventilation Systems (in Chinese), A.A. Volinsky, Y. Liu, 2018</a:t>
            </a:r>
          </a:p>
          <a:p>
            <a:pPr eaLnBrk="1" hangingPunct="1">
              <a:spcBef>
                <a:spcPct val="50000"/>
              </a:spcBef>
            </a:pPr>
            <a:r>
              <a:rPr lang="en-US" altLang="zh-CN" sz="2000" dirty="0">
                <a:ea typeface="宋体" panose="02010600030101010101" pitchFamily="2" charset="-122"/>
              </a:rPr>
              <a:t>Why China Stinks. Deficiencies in Plumbing and Ventilation Systems in China, A.A. Volinsky, International Journal of Civil Engineering and Technology, Vol. 11(7), pp. 16-20, 2020</a:t>
            </a:r>
          </a:p>
          <a:p>
            <a:pPr eaLnBrk="1" hangingPunct="1">
              <a:spcBef>
                <a:spcPct val="50000"/>
              </a:spcBef>
            </a:pPr>
            <a:r>
              <a:rPr lang="en-US" altLang="zh-CN" sz="2000" dirty="0">
                <a:ea typeface="宋体" panose="02010600030101010101" pitchFamily="2" charset="-122"/>
              </a:rPr>
              <a:t>Causes of Odor in Kitchens, Bathrooms, and Toilets of Multi-story Residential Apartments with Natural Ventilation, A.A. Volinsky, International Journal of Civil Engineering and Technology, Vol. 15(1), pp. 27-35, 2024</a:t>
            </a:r>
          </a:p>
          <a:p>
            <a:pPr eaLnBrk="1" hangingPunct="1">
              <a:spcBef>
                <a:spcPct val="50000"/>
              </a:spcBef>
            </a:pPr>
            <a:r>
              <a:rPr lang="ru-RU" altLang="zh-CN" sz="2000" dirty="0">
                <a:ea typeface="宋体" panose="02010600030101010101" pitchFamily="2" charset="-122"/>
              </a:rPr>
              <a:t>Причины Неприятного Запаха в Ванных Комнатах и Туалетах Квартир МКД (</a:t>
            </a:r>
            <a:r>
              <a:rPr lang="en-US" altLang="zh-CN" sz="2000" dirty="0">
                <a:ea typeface="宋体" panose="02010600030101010101" pitchFamily="2" charset="-122"/>
              </a:rPr>
              <a:t>Causes of a Nuisance Odor in the Bathrooms and Toilets of Apartments in Multi-story Buildings, </a:t>
            </a:r>
            <a:r>
              <a:rPr lang="en-US" altLang="zh-CN" sz="2000" b="1" dirty="0">
                <a:ea typeface="宋体" panose="02010600030101010101" pitchFamily="2" charset="-122"/>
              </a:rPr>
              <a:t>in Russian</a:t>
            </a:r>
            <a:r>
              <a:rPr lang="en-US" altLang="zh-CN" sz="2000" dirty="0">
                <a:ea typeface="宋体" panose="02010600030101010101" pitchFamily="2" charset="-122"/>
              </a:rPr>
              <a:t>), A.A. Volinsky, </a:t>
            </a:r>
            <a:r>
              <a:rPr lang="ru-RU" altLang="zh-CN" sz="2000" dirty="0">
                <a:ea typeface="宋体" panose="02010600030101010101" pitchFamily="2" charset="-122"/>
              </a:rPr>
              <a:t>С.О.К. Сантехника, Отопление, Кондиционирование, 8, 46-48, 2022. </a:t>
            </a:r>
            <a:r>
              <a:rPr lang="en-US" altLang="zh-CN" sz="2000" dirty="0">
                <a:ea typeface="宋体" panose="02010600030101010101" pitchFamily="2" charset="-122"/>
              </a:rPr>
              <a:t>S.O.K. Plumbing, Heating, Air-conditioning, Vol. 8, pp. 46-48, 2022</a:t>
            </a:r>
          </a:p>
          <a:p>
            <a:pPr eaLnBrk="1" hangingPunct="1">
              <a:spcBef>
                <a:spcPct val="50000"/>
              </a:spcBef>
            </a:pPr>
            <a:r>
              <a:rPr lang="ru-RU" altLang="zh-CN" sz="2000" dirty="0">
                <a:ea typeface="宋体" panose="02010600030101010101" pitchFamily="2" charset="-122"/>
              </a:rPr>
              <a:t>Почему в Китае Плохо Пахнет. Недостатки Канализационных Систем в Китае (</a:t>
            </a:r>
            <a:r>
              <a:rPr lang="en-US" altLang="zh-CN" sz="2000" dirty="0">
                <a:ea typeface="宋体" panose="02010600030101010101" pitchFamily="2" charset="-122"/>
              </a:rPr>
              <a:t>Why China Stinks. Deficiencies in Plumbing Systems in China, </a:t>
            </a:r>
            <a:r>
              <a:rPr lang="en-US" altLang="zh-CN" sz="2000" b="1" dirty="0">
                <a:ea typeface="宋体" panose="02010600030101010101" pitchFamily="2" charset="-122"/>
              </a:rPr>
              <a:t>in Russian</a:t>
            </a:r>
            <a:r>
              <a:rPr lang="en-US" altLang="zh-CN" sz="2000" dirty="0">
                <a:ea typeface="宋体" panose="02010600030101010101" pitchFamily="2" charset="-122"/>
              </a:rPr>
              <a:t>), A.A. Volinsky, </a:t>
            </a:r>
            <a:r>
              <a:rPr lang="ru-RU" altLang="zh-CN" sz="2000" dirty="0">
                <a:ea typeface="宋体" panose="02010600030101010101" pitchFamily="2" charset="-122"/>
              </a:rPr>
              <a:t>С.О.К. Сантехника, Отопление, Кондиционирование, 10, 22-24, 2021. </a:t>
            </a:r>
            <a:r>
              <a:rPr lang="en-US" altLang="zh-CN" sz="2000" dirty="0">
                <a:ea typeface="宋体" panose="02010600030101010101" pitchFamily="2" charset="-122"/>
              </a:rPr>
              <a:t>S.O.K. Plumbing, Heating, Air-conditioning, Vol. 10, pp. 22-24, 2021</a:t>
            </a:r>
          </a:p>
        </p:txBody>
      </p:sp>
    </p:spTree>
    <p:extLst>
      <p:ext uri="{BB962C8B-B14F-4D97-AF65-F5344CB8AC3E}">
        <p14:creationId xmlns:p14="http://schemas.microsoft.com/office/powerpoint/2010/main" val="1317338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398628" y="-275064"/>
            <a:ext cx="11499458" cy="1325563"/>
          </a:xfrm>
        </p:spPr>
        <p:txBody>
          <a:bodyPr/>
          <a:lstStyle/>
          <a:p>
            <a:pPr algn="ctr"/>
            <a:r>
              <a:rPr lang="en-US" dirty="0">
                <a:latin typeface="Times New Roman" panose="02020603050405020304" pitchFamily="18" charset="0"/>
                <a:cs typeface="Times New Roman" panose="02020603050405020304" pitchFamily="18" charset="0"/>
              </a:rPr>
              <a:t>Other Useful Publications </a:t>
            </a:r>
            <a:r>
              <a:rPr lang="ja-JP" altLang="en-US" dirty="0">
                <a:latin typeface="Times New Roman" panose="02020603050405020304" pitchFamily="18" charset="0"/>
                <a:cs typeface="Times New Roman" panose="02020603050405020304" pitchFamily="18" charset="0"/>
              </a:rPr>
              <a:t>其他有用的出版物</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27</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58526"/>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Subtitle 2">
            <a:extLst>
              <a:ext uri="{FF2B5EF4-FFF2-40B4-BE49-F238E27FC236}">
                <a16:creationId xmlns:a16="http://schemas.microsoft.com/office/drawing/2014/main" id="{7E4CA2A7-D0A9-1D00-6109-00E49A26A9F9}"/>
              </a:ext>
            </a:extLst>
          </p:cNvPr>
          <p:cNvSpPr txBox="1">
            <a:spLocks/>
          </p:cNvSpPr>
          <p:nvPr/>
        </p:nvSpPr>
        <p:spPr>
          <a:xfrm>
            <a:off x="141516" y="1046907"/>
            <a:ext cx="12192000" cy="46086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spcBef>
                <a:spcPct val="50000"/>
              </a:spcBef>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 Case of Psoriasis Treatment Using </a:t>
            </a:r>
            <a:r>
              <a:rPr lang="en-US" altLang="zh-CN" sz="2000" dirty="0" err="1">
                <a:latin typeface="Times New Roman" panose="02020603050405020304" pitchFamily="18" charset="0"/>
                <a:ea typeface="宋体" panose="02010600030101010101" pitchFamily="2" charset="-122"/>
                <a:cs typeface="Times New Roman" panose="02020603050405020304" pitchFamily="18" charset="0"/>
              </a:rPr>
              <a:t>Psorinum</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err="1">
                <a:latin typeface="Times New Roman" panose="02020603050405020304" pitchFamily="18" charset="0"/>
                <a:ea typeface="宋体" panose="02010600030101010101" pitchFamily="2" charset="-122"/>
                <a:cs typeface="Times New Roman" panose="02020603050405020304" pitchFamily="18" charset="0"/>
              </a:rPr>
              <a:t>Autonosode</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A.A. Volinsky, International Journal of Homoeopathic Sciences, Vol. 7(2), Part G, pp. 457-459, 2023</a:t>
            </a:r>
          </a:p>
          <a:p>
            <a:pPr eaLnBrk="1" hangingPunct="1">
              <a:spcBef>
                <a:spcPct val="50000"/>
              </a:spcBef>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Two Cases of </a:t>
            </a:r>
            <a:r>
              <a:rPr lang="en-US" altLang="zh-CN" sz="2000" dirty="0" err="1">
                <a:latin typeface="Times New Roman" panose="02020603050405020304" pitchFamily="18" charset="0"/>
                <a:ea typeface="宋体" panose="02010600030101010101" pitchFamily="2" charset="-122"/>
                <a:cs typeface="Times New Roman" panose="02020603050405020304" pitchFamily="18" charset="0"/>
              </a:rPr>
              <a:t>Isopathic</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and Homeopathic Treatment of Coronavirus Disease 2019, A.A. Volinsky, S.V. Gunter, International Journal of Homoeopathic Sciences, Vol. 5(3), Part E, pp. 321-323, 2021</a:t>
            </a:r>
          </a:p>
          <a:p>
            <a:pPr eaLnBrk="1" hangingPunct="1">
              <a:spcBef>
                <a:spcPct val="50000"/>
              </a:spcBef>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 Clinical Case of Chronic Tonsillitis Treatment Using Homeopathy and </a:t>
            </a:r>
            <a:r>
              <a:rPr lang="en-US" altLang="zh-CN" sz="2000" dirty="0" err="1">
                <a:latin typeface="Times New Roman" panose="02020603050405020304" pitchFamily="18" charset="0"/>
                <a:ea typeface="宋体" panose="02010600030101010101" pitchFamily="2" charset="-122"/>
                <a:cs typeface="Times New Roman" panose="02020603050405020304" pitchFamily="18" charset="0"/>
              </a:rPr>
              <a:t>Autonosodes</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A.A. Volinsky, International Journal of Homoeopathic Sciences, Vol. 5(1), Part C, pp. 152-154, 2021</a:t>
            </a:r>
          </a:p>
          <a:p>
            <a:pPr eaLnBrk="1" hangingPunct="1">
              <a:spcBef>
                <a:spcPct val="50000"/>
              </a:spcBef>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 Clinical Case of Homeopathic and </a:t>
            </a:r>
            <a:r>
              <a:rPr lang="en-US" altLang="zh-CN" sz="2000" dirty="0" err="1">
                <a:latin typeface="Times New Roman" panose="02020603050405020304" pitchFamily="18" charset="0"/>
                <a:ea typeface="宋体" panose="02010600030101010101" pitchFamily="2" charset="-122"/>
                <a:cs typeface="Times New Roman" panose="02020603050405020304" pitchFamily="18" charset="0"/>
              </a:rPr>
              <a:t>Isopathic</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Treatment of Human Herpes Simplex Virus, A.A. Volinsky, International Journal of Homoeopathic Sciences, Vol. 5(1), Part C, pp. 146-148, 2021</a:t>
            </a:r>
          </a:p>
          <a:p>
            <a:pPr eaLnBrk="1" hangingPunct="1">
              <a:spcBef>
                <a:spcPct val="50000"/>
              </a:spcBef>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Allergy Desensitization Based on Allergens Dynamization Method, A.A. Volinsky, International Journal of Homoeopathic Sciences, Vol. 4(4) Part D, pp. 198-201, 2020</a:t>
            </a:r>
          </a:p>
          <a:p>
            <a:pPr eaLnBrk="1" hangingPunct="1">
              <a:spcBef>
                <a:spcPct val="50000"/>
              </a:spcBef>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Modified Qigong Breathing Exercise for Reducing the Sense of Hunger on an Empty Stomach, A.P. Voroshilov, A.A. Volinsky, Z. Wang, E.V. Marchenko, Journal of Evidence-based Complementary &amp; Alternative Medicine, Vol. 22(4), pp. 687-695, 2017</a:t>
            </a:r>
          </a:p>
          <a:p>
            <a:pPr marL="0" indent="0">
              <a:buNone/>
            </a:pPr>
            <a:endParaRPr lang="en-US" sz="1800" dirty="0"/>
          </a:p>
          <a:p>
            <a:pPr marL="342900" indent="-342900">
              <a:buAutoNum type="arabicPeriod"/>
            </a:pPr>
            <a:endParaRPr lang="en-US" sz="1800" dirty="0"/>
          </a:p>
        </p:txBody>
      </p:sp>
    </p:spTree>
    <p:extLst>
      <p:ext uri="{BB962C8B-B14F-4D97-AF65-F5344CB8AC3E}">
        <p14:creationId xmlns:p14="http://schemas.microsoft.com/office/powerpoint/2010/main" val="229879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398628" y="-275064"/>
            <a:ext cx="11499458" cy="1325563"/>
          </a:xfrm>
        </p:spPr>
        <p:txBody>
          <a:bodyPr/>
          <a:lstStyle/>
          <a:p>
            <a:pPr algn="ctr"/>
            <a:r>
              <a:rPr lang="en-US" dirty="0">
                <a:latin typeface="Times New Roman" panose="02020603050405020304" pitchFamily="18" charset="0"/>
                <a:cs typeface="Times New Roman" panose="02020603050405020304" pitchFamily="18" charset="0"/>
              </a:rPr>
              <a:t>In the mean time </a:t>
            </a:r>
            <a:r>
              <a:rPr lang="ja-JP" altLang="en-US" dirty="0">
                <a:latin typeface="Times New Roman" panose="02020603050405020304" pitchFamily="18" charset="0"/>
                <a:cs typeface="Times New Roman" panose="02020603050405020304" pitchFamily="18" charset="0"/>
              </a:rPr>
              <a:t>同時</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28</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58526"/>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Subtitle 2">
            <a:extLst>
              <a:ext uri="{FF2B5EF4-FFF2-40B4-BE49-F238E27FC236}">
                <a16:creationId xmlns:a16="http://schemas.microsoft.com/office/drawing/2014/main" id="{7E4CA2A7-D0A9-1D00-6109-00E49A26A9F9}"/>
              </a:ext>
            </a:extLst>
          </p:cNvPr>
          <p:cNvSpPr txBox="1">
            <a:spLocks/>
          </p:cNvSpPr>
          <p:nvPr/>
        </p:nvSpPr>
        <p:spPr>
          <a:xfrm>
            <a:off x="4272643" y="851880"/>
            <a:ext cx="7581899" cy="4608673"/>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I will keep putting plastic bag with water over all floor drains and avoid hotels with stinky sewage gas smell, make P-trap from flexible pipe, when possible, block ventilation vents, keep windows open.</a:t>
            </a:r>
          </a:p>
          <a:p>
            <a:pPr marL="0" indent="0">
              <a:buNone/>
            </a:pPr>
            <a:r>
              <a:rPr lang="en-US" dirty="0"/>
              <a:t>Or maybe not travel to China at all, until these problems are fixed. Probably not in my lifetime.</a:t>
            </a:r>
          </a:p>
          <a:p>
            <a:pPr marL="0" indent="0">
              <a:buNone/>
            </a:pPr>
            <a:r>
              <a:rPr lang="zh-TW" altLang="en-US" dirty="0"/>
              <a:t>我會繼續在所有地漏上放上裝有水的塑膠袋，並避開有惡臭污水氣味的飯店，盡可能用軟管製作</a:t>
            </a:r>
            <a:r>
              <a:rPr lang="en-US" altLang="zh-TW" dirty="0"/>
              <a:t>P</a:t>
            </a:r>
            <a:r>
              <a:rPr lang="zh-TW" altLang="en-US" dirty="0"/>
              <a:t>型存水彎，堵塞通風口，保持窗戶打開。</a:t>
            </a:r>
          </a:p>
          <a:p>
            <a:pPr marL="0" indent="0">
              <a:buNone/>
            </a:pPr>
            <a:r>
              <a:rPr lang="zh-TW" altLang="en-US" dirty="0"/>
              <a:t>或者，在這些問題解決之前，也許根本不會去中國旅行。</a:t>
            </a:r>
            <a:endParaRPr lang="en-US" dirty="0"/>
          </a:p>
        </p:txBody>
      </p:sp>
      <p:pic>
        <p:nvPicPr>
          <p:cNvPr id="5" name="Picture 4">
            <a:extLst>
              <a:ext uri="{FF2B5EF4-FFF2-40B4-BE49-F238E27FC236}">
                <a16:creationId xmlns:a16="http://schemas.microsoft.com/office/drawing/2014/main" id="{0CCC6B68-6C17-08FB-DDAC-703478EE870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9641" y="808080"/>
            <a:ext cx="3879458" cy="5172611"/>
          </a:xfrm>
          <a:prstGeom prst="rect">
            <a:avLst/>
          </a:prstGeom>
        </p:spPr>
      </p:pic>
      <p:sp>
        <p:nvSpPr>
          <p:cNvPr id="14" name="Text Box 24">
            <a:extLst>
              <a:ext uri="{FF2B5EF4-FFF2-40B4-BE49-F238E27FC236}">
                <a16:creationId xmlns:a16="http://schemas.microsoft.com/office/drawing/2014/main" id="{97B797BF-3469-621E-EB1B-6E194FEDC6BB}"/>
              </a:ext>
            </a:extLst>
          </p:cNvPr>
          <p:cNvSpPr txBox="1">
            <a:spLocks noChangeArrowheads="1"/>
          </p:cNvSpPr>
          <p:nvPr/>
        </p:nvSpPr>
        <p:spPr bwMode="auto">
          <a:xfrm>
            <a:off x="4272643" y="5290141"/>
            <a:ext cx="7805059"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If problems like this happened in the US, the whole building would be shutdown </a:t>
            </a:r>
            <a:r>
              <a:rPr lang="zh-TW" altLang="en-US" sz="2000" b="1" dirty="0"/>
              <a:t>如果美國出現這樣的問題，整棟大樓都會關閉</a:t>
            </a:r>
            <a:endParaRPr lang="pl-PL" altLang="en-US" sz="2000" b="1" dirty="0"/>
          </a:p>
        </p:txBody>
      </p:sp>
    </p:spTree>
    <p:extLst>
      <p:ext uri="{BB962C8B-B14F-4D97-AF65-F5344CB8AC3E}">
        <p14:creationId xmlns:p14="http://schemas.microsoft.com/office/powerpoint/2010/main" val="13970815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307722"/>
            <a:ext cx="10515600" cy="1325563"/>
          </a:xfrm>
        </p:spPr>
        <p:txBody>
          <a:bodyPr/>
          <a:lstStyle/>
          <a:p>
            <a:pPr algn="ctr"/>
            <a:r>
              <a:rPr lang="en-US" dirty="0">
                <a:latin typeface="Times New Roman" panose="02020603050405020304" pitchFamily="18" charset="0"/>
                <a:cs typeface="Times New Roman" panose="02020603050405020304" pitchFamily="18" charset="0"/>
              </a:rPr>
              <a:t>Ancient Rome Lead Pipes </a:t>
            </a:r>
            <a:r>
              <a:rPr lang="ja-JP" altLang="en-US" dirty="0">
                <a:latin typeface="Times New Roman" panose="02020603050405020304" pitchFamily="18" charset="0"/>
                <a:cs typeface="Times New Roman" panose="02020603050405020304" pitchFamily="18" charset="0"/>
              </a:rPr>
              <a:t>古羅馬鉛管</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29</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4764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359229" y="1001478"/>
            <a:ext cx="5863259"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000" dirty="0">
                <a:ea typeface="宋体" panose="02010600030101010101" pitchFamily="2" charset="-122"/>
              </a:rPr>
              <a:t>In Ancient Rome lead was used for water pipes.</a:t>
            </a:r>
          </a:p>
          <a:p>
            <a:pPr eaLnBrk="1" hangingPunct="1">
              <a:spcBef>
                <a:spcPct val="50000"/>
              </a:spcBef>
            </a:pPr>
            <a:r>
              <a:rPr lang="en-US" altLang="zh-CN" sz="2000" dirty="0">
                <a:ea typeface="宋体" panose="02010600030101010101" pitchFamily="2" charset="-122"/>
              </a:rPr>
              <a:t>The word "plumbing" derives from </a:t>
            </a:r>
            <a:r>
              <a:rPr lang="en-US" altLang="zh-CN" sz="2000" dirty="0" err="1">
                <a:ea typeface="宋体" panose="02010600030101010101" pitchFamily="2" charset="-122"/>
              </a:rPr>
              <a:t>plumbum</a:t>
            </a:r>
            <a:r>
              <a:rPr lang="en-US" altLang="zh-CN" sz="2000" dirty="0">
                <a:ea typeface="宋体" panose="02010600030101010101" pitchFamily="2" charset="-122"/>
              </a:rPr>
              <a:t>, the Latin word for lead.</a:t>
            </a:r>
          </a:p>
          <a:p>
            <a:pPr eaLnBrk="1" hangingPunct="1">
              <a:spcBef>
                <a:spcPct val="50000"/>
              </a:spcBef>
            </a:pPr>
            <a:r>
              <a:rPr lang="en-US" altLang="zh-CN" sz="2000" dirty="0">
                <a:ea typeface="宋体" panose="02010600030101010101" pitchFamily="2" charset="-122"/>
              </a:rPr>
              <a:t>Don’t let sewer gas bring down Chinese Nation.</a:t>
            </a:r>
          </a:p>
        </p:txBody>
      </p:sp>
      <p:sp>
        <p:nvSpPr>
          <p:cNvPr id="5" name="Text Box 5">
            <a:extLst>
              <a:ext uri="{FF2B5EF4-FFF2-40B4-BE49-F238E27FC236}">
                <a16:creationId xmlns:a16="http://schemas.microsoft.com/office/drawing/2014/main" id="{CCFEE49B-98E4-9BB5-85D4-D9D007C055B4}"/>
              </a:ext>
            </a:extLst>
          </p:cNvPr>
          <p:cNvSpPr txBox="1">
            <a:spLocks noChangeArrowheads="1"/>
          </p:cNvSpPr>
          <p:nvPr/>
        </p:nvSpPr>
        <p:spPr bwMode="auto">
          <a:xfrm>
            <a:off x="5965371" y="955846"/>
            <a:ext cx="6056604"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TW" altLang="en-US" sz="2000" b="1" dirty="0">
                <a:ea typeface="宋体" panose="02010600030101010101" pitchFamily="2" charset="-122"/>
              </a:rPr>
              <a:t>在古羅馬，鉛被用於水管。</a:t>
            </a:r>
          </a:p>
          <a:p>
            <a:pPr eaLnBrk="1" hangingPunct="1">
              <a:spcBef>
                <a:spcPct val="50000"/>
              </a:spcBef>
            </a:pPr>
            <a:r>
              <a:rPr lang="zh-TW" altLang="en-US" sz="2000" b="1" dirty="0">
                <a:ea typeface="宋体" panose="02010600030101010101" pitchFamily="2" charset="-122"/>
              </a:rPr>
              <a:t>「管道」一詞源自拉丁文“</a:t>
            </a:r>
            <a:r>
              <a:rPr lang="en-US" altLang="zh-TW" sz="2000" b="1" dirty="0" err="1">
                <a:ea typeface="宋体" panose="02010600030101010101" pitchFamily="2" charset="-122"/>
              </a:rPr>
              <a:t>plumbum</a:t>
            </a:r>
            <a:r>
              <a:rPr lang="en-US" altLang="zh-TW" sz="2000" b="1" dirty="0">
                <a:ea typeface="宋体" panose="02010600030101010101" pitchFamily="2" charset="-122"/>
              </a:rPr>
              <a:t>”</a:t>
            </a:r>
            <a:r>
              <a:rPr lang="zh-TW" altLang="en-US" sz="2000" b="1" dirty="0">
                <a:ea typeface="宋体" panose="02010600030101010101" pitchFamily="2" charset="-122"/>
              </a:rPr>
              <a:t>，意為“鉛”。</a:t>
            </a:r>
          </a:p>
          <a:p>
            <a:pPr eaLnBrk="1" hangingPunct="1">
              <a:spcBef>
                <a:spcPct val="50000"/>
              </a:spcBef>
            </a:pPr>
            <a:r>
              <a:rPr lang="zh-TW" altLang="en-US" sz="2000" b="1" dirty="0">
                <a:ea typeface="宋体" panose="02010600030101010101" pitchFamily="2" charset="-122"/>
              </a:rPr>
              <a:t>別讓下水道毒氣毀了中華民族。</a:t>
            </a:r>
            <a:endParaRPr lang="en-US" altLang="zh-CN" sz="2000" b="1" dirty="0">
              <a:ea typeface="宋体" panose="02010600030101010101" pitchFamily="2" charset="-122"/>
            </a:endParaRPr>
          </a:p>
        </p:txBody>
      </p:sp>
      <p:pic>
        <p:nvPicPr>
          <p:cNvPr id="16" name="Picture 15" descr="A room with wood logs and columns&#10;&#10;Description automatically generated with medium confidence">
            <a:extLst>
              <a:ext uri="{FF2B5EF4-FFF2-40B4-BE49-F238E27FC236}">
                <a16:creationId xmlns:a16="http://schemas.microsoft.com/office/drawing/2014/main" id="{AC6A02B8-CF10-1BAB-23B8-C70F34805FF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065354" y="2254083"/>
            <a:ext cx="5952872" cy="3743944"/>
          </a:xfrm>
          <a:prstGeom prst="rect">
            <a:avLst/>
          </a:prstGeom>
        </p:spPr>
      </p:pic>
      <p:sp>
        <p:nvSpPr>
          <p:cNvPr id="19" name="Text Box 5">
            <a:extLst>
              <a:ext uri="{FF2B5EF4-FFF2-40B4-BE49-F238E27FC236}">
                <a16:creationId xmlns:a16="http://schemas.microsoft.com/office/drawing/2014/main" id="{0F6BB41E-3334-6234-46B2-82579DAFE799}"/>
              </a:ext>
            </a:extLst>
          </p:cNvPr>
          <p:cNvSpPr txBox="1">
            <a:spLocks noChangeArrowheads="1"/>
          </p:cNvSpPr>
          <p:nvPr/>
        </p:nvSpPr>
        <p:spPr bwMode="auto">
          <a:xfrm>
            <a:off x="320021" y="3274131"/>
            <a:ext cx="538275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dirty="0">
                <a:ea typeface="宋体" panose="02010600030101010101" pitchFamily="2" charset="-122"/>
              </a:rPr>
              <a:t>Thomas Sumner, </a:t>
            </a:r>
            <a:r>
              <a:rPr lang="en-US" altLang="zh-CN" dirty="0" err="1">
                <a:ea typeface="宋体" panose="02010600030101010101" pitchFamily="2" charset="-122"/>
              </a:rPr>
              <a:t>ScienceShot</a:t>
            </a:r>
            <a:r>
              <a:rPr lang="en-US" altLang="zh-CN" dirty="0">
                <a:ea typeface="宋体" panose="02010600030101010101" pitchFamily="2" charset="-122"/>
              </a:rPr>
              <a:t>: Did Lead Poisoning Bring Down Ancient Rome? Sediments downstream from Rome reveal health risks of empire's plumbing, Science, 21 Apr. 2014</a:t>
            </a:r>
          </a:p>
        </p:txBody>
      </p:sp>
      <p:sp>
        <p:nvSpPr>
          <p:cNvPr id="21" name="TextBox 20">
            <a:extLst>
              <a:ext uri="{FF2B5EF4-FFF2-40B4-BE49-F238E27FC236}">
                <a16:creationId xmlns:a16="http://schemas.microsoft.com/office/drawing/2014/main" id="{D1CECDE6-F483-DE1C-3552-D52415277BEF}"/>
              </a:ext>
            </a:extLst>
          </p:cNvPr>
          <p:cNvSpPr txBox="1"/>
          <p:nvPr/>
        </p:nvSpPr>
        <p:spPr>
          <a:xfrm>
            <a:off x="347945" y="2622254"/>
            <a:ext cx="5492952" cy="646331"/>
          </a:xfrm>
          <a:prstGeom prst="rect">
            <a:avLst/>
          </a:prstGeom>
          <a:noFill/>
        </p:spPr>
        <p:txBody>
          <a:bodyPr wrap="square">
            <a:spAutoFit/>
          </a:bodyPr>
          <a:lstStyle/>
          <a:p>
            <a:pPr algn="ctr"/>
            <a:r>
              <a:rPr lang="en-US" b="0" i="0" u="sng" dirty="0">
                <a:solidFill>
                  <a:srgbClr val="CA2015"/>
                </a:solidFill>
                <a:effectLst/>
                <a:highlight>
                  <a:srgbClr val="FFFFFF"/>
                </a:highlight>
                <a:latin typeface="PT Serif" panose="020A0603040505020204" pitchFamily="18" charset="0"/>
                <a:hlinkClick r:id="rId6"/>
              </a:rPr>
              <a:t>Tap water from ancient Rome likely contained up to 100 times more lead than local spring water</a:t>
            </a:r>
            <a:endParaRPr lang="en-US" dirty="0"/>
          </a:p>
        </p:txBody>
      </p:sp>
      <p:sp>
        <p:nvSpPr>
          <p:cNvPr id="22" name="Text Box 5">
            <a:extLst>
              <a:ext uri="{FF2B5EF4-FFF2-40B4-BE49-F238E27FC236}">
                <a16:creationId xmlns:a16="http://schemas.microsoft.com/office/drawing/2014/main" id="{8645718A-8C66-691F-A293-56963EAC58CB}"/>
              </a:ext>
            </a:extLst>
          </p:cNvPr>
          <p:cNvSpPr txBox="1">
            <a:spLocks noChangeArrowheads="1"/>
          </p:cNvSpPr>
          <p:nvPr/>
        </p:nvSpPr>
        <p:spPr bwMode="auto">
          <a:xfrm>
            <a:off x="352676" y="4711053"/>
            <a:ext cx="5382751" cy="1061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dirty="0">
                <a:ea typeface="宋体" panose="02010600030101010101" pitchFamily="2" charset="-122"/>
              </a:rPr>
              <a:t>In Nazi Germany people were killed in gas chambers in concentration camps.</a:t>
            </a:r>
          </a:p>
          <a:p>
            <a:pPr eaLnBrk="1" hangingPunct="1">
              <a:spcBef>
                <a:spcPct val="50000"/>
              </a:spcBef>
            </a:pPr>
            <a:r>
              <a:rPr lang="zh-TW" altLang="en-US" dirty="0">
                <a:ea typeface="宋体" panose="02010600030101010101" pitchFamily="2" charset="-122"/>
              </a:rPr>
              <a:t>在納粹德國，人們在集中營的毒氣室中被殺害。</a:t>
            </a:r>
            <a:endParaRPr lang="en-US" altLang="zh-CN" dirty="0">
              <a:ea typeface="宋体" panose="02010600030101010101" pitchFamily="2" charset="-122"/>
            </a:endParaRPr>
          </a:p>
        </p:txBody>
      </p:sp>
    </p:spTree>
    <p:extLst>
      <p:ext uri="{BB962C8B-B14F-4D97-AF65-F5344CB8AC3E}">
        <p14:creationId xmlns:p14="http://schemas.microsoft.com/office/powerpoint/2010/main" val="24686522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2151-4BB2-5075-FD38-6E11C6811005}"/>
              </a:ext>
            </a:extLst>
          </p:cNvPr>
          <p:cNvSpPr>
            <a:spLocks noGrp="1"/>
          </p:cNvSpPr>
          <p:nvPr>
            <p:ph type="title"/>
          </p:nvPr>
        </p:nvSpPr>
        <p:spPr>
          <a:xfrm>
            <a:off x="838200" y="-307722"/>
            <a:ext cx="10515600" cy="1325563"/>
          </a:xfrm>
        </p:spPr>
        <p:txBody>
          <a:bodyPr/>
          <a:lstStyle/>
          <a:p>
            <a:pPr algn="ctr"/>
            <a:r>
              <a:rPr lang="en-US" dirty="0">
                <a:latin typeface="Times New Roman" panose="02020603050405020304" pitchFamily="18" charset="0"/>
                <a:cs typeface="Times New Roman" panose="02020603050405020304" pitchFamily="18" charset="0"/>
              </a:rPr>
              <a:t>Conclusions </a:t>
            </a:r>
            <a:r>
              <a:rPr lang="ja-JP" altLang="en-US" dirty="0">
                <a:latin typeface="Times New Roman" panose="02020603050405020304" pitchFamily="18" charset="0"/>
                <a:cs typeface="Times New Roman" panose="02020603050405020304" pitchFamily="18" charset="0"/>
              </a:rPr>
              <a:t>結論</a:t>
            </a:r>
            <a:endParaRPr lang="en-US" dirty="0">
              <a:latin typeface="Times New Roman" panose="02020603050405020304" pitchFamily="18" charset="0"/>
              <a:cs typeface="Times New Roman" panose="02020603050405020304" pitchFamily="18" charset="0"/>
            </a:endParaRPr>
          </a:p>
        </p:txBody>
      </p:sp>
      <p:sp>
        <p:nvSpPr>
          <p:cNvPr id="3" name="Номер слайда 5">
            <a:extLst>
              <a:ext uri="{FF2B5EF4-FFF2-40B4-BE49-F238E27FC236}">
                <a16:creationId xmlns:a16="http://schemas.microsoft.com/office/drawing/2014/main" id="{77C24C3D-83A2-666B-1A24-1C614B20B441}"/>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946581-CA71-48C7-A611-3015DE574EE9}" type="slidenum">
              <a:rPr lang="en-US" smtClean="0"/>
              <a:pPr/>
              <a:t>30</a:t>
            </a:fld>
            <a:endParaRPr lang="en-US"/>
          </a:p>
        </p:txBody>
      </p:sp>
      <p:pic>
        <p:nvPicPr>
          <p:cNvPr id="4" name="Picture 3">
            <a:extLst>
              <a:ext uri="{FF2B5EF4-FFF2-40B4-BE49-F238E27FC236}">
                <a16:creationId xmlns:a16="http://schemas.microsoft.com/office/drawing/2014/main" id="{BA803F81-EAB6-5BE4-C883-8C3FA4F166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150427"/>
            <a:ext cx="2847549" cy="707573"/>
          </a:xfrm>
          <a:prstGeom prst="rect">
            <a:avLst/>
          </a:prstGeom>
        </p:spPr>
      </p:pic>
      <p:sp>
        <p:nvSpPr>
          <p:cNvPr id="6" name="Text Box 24">
            <a:extLst>
              <a:ext uri="{FF2B5EF4-FFF2-40B4-BE49-F238E27FC236}">
                <a16:creationId xmlns:a16="http://schemas.microsoft.com/office/drawing/2014/main" id="{2CCB3DD4-BF76-D245-7D8F-D8EE4730D720}"/>
              </a:ext>
            </a:extLst>
          </p:cNvPr>
          <p:cNvSpPr txBox="1">
            <a:spLocks noChangeArrowheads="1"/>
          </p:cNvSpPr>
          <p:nvPr/>
        </p:nvSpPr>
        <p:spPr bwMode="auto">
          <a:xfrm>
            <a:off x="4724400" y="6302023"/>
            <a:ext cx="56478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t>Professor Alex A. </a:t>
            </a:r>
            <a:r>
              <a:rPr lang="en-US" altLang="en-US" sz="2000" b="1" dirty="0" err="1"/>
              <a:t>Volinsky</a:t>
            </a:r>
            <a:r>
              <a:rPr lang="en-US" altLang="en-US" sz="2000" b="1" dirty="0"/>
              <a:t>, Ph.D.</a:t>
            </a:r>
            <a:endParaRPr lang="pl-PL" altLang="en-US" sz="2000" b="1" dirty="0"/>
          </a:p>
        </p:txBody>
      </p:sp>
      <p:grpSp>
        <p:nvGrpSpPr>
          <p:cNvPr id="7" name="Group 25">
            <a:extLst>
              <a:ext uri="{FF2B5EF4-FFF2-40B4-BE49-F238E27FC236}">
                <a16:creationId xmlns:a16="http://schemas.microsoft.com/office/drawing/2014/main" id="{44140268-DE51-27AA-8488-5489BEAC13BB}"/>
              </a:ext>
            </a:extLst>
          </p:cNvPr>
          <p:cNvGrpSpPr>
            <a:grpSpLocks/>
          </p:cNvGrpSpPr>
          <p:nvPr/>
        </p:nvGrpSpPr>
        <p:grpSpPr bwMode="auto">
          <a:xfrm>
            <a:off x="0" y="5998027"/>
            <a:ext cx="12192000" cy="152400"/>
            <a:chOff x="192" y="869"/>
            <a:chExt cx="5401" cy="96"/>
          </a:xfrm>
        </p:grpSpPr>
        <p:pic>
          <p:nvPicPr>
            <p:cNvPr id="8" name="Picture 26">
              <a:extLst>
                <a:ext uri="{FF2B5EF4-FFF2-40B4-BE49-F238E27FC236}">
                  <a16:creationId xmlns:a16="http://schemas.microsoft.com/office/drawing/2014/main" id="{F8F0F03C-F1D4-2C74-C266-B811F6E971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3AF31DA4-6536-F433-3043-3F23350111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a:extLst>
              <a:ext uri="{FF2B5EF4-FFF2-40B4-BE49-F238E27FC236}">
                <a16:creationId xmlns:a16="http://schemas.microsoft.com/office/drawing/2014/main" id="{7DA3B315-88E5-8DD5-EEBE-978F6E47EE4A}"/>
              </a:ext>
            </a:extLst>
          </p:cNvPr>
          <p:cNvGrpSpPr>
            <a:grpSpLocks/>
          </p:cNvGrpSpPr>
          <p:nvPr/>
        </p:nvGrpSpPr>
        <p:grpSpPr bwMode="auto">
          <a:xfrm>
            <a:off x="398628" y="647640"/>
            <a:ext cx="11394744" cy="128014"/>
            <a:chOff x="192" y="869"/>
            <a:chExt cx="5401" cy="96"/>
          </a:xfrm>
        </p:grpSpPr>
        <p:pic>
          <p:nvPicPr>
            <p:cNvPr id="11" name="Picture 10">
              <a:extLst>
                <a:ext uri="{FF2B5EF4-FFF2-40B4-BE49-F238E27FC236}">
                  <a16:creationId xmlns:a16="http://schemas.microsoft.com/office/drawing/2014/main" id="{EB7556C2-4D63-0585-DF3D-56F9BD792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 y="918"/>
              <a:ext cx="5401"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547C51E-1481-9591-0060-6370CE8E73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2" y="869"/>
              <a:ext cx="540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5">
            <a:extLst>
              <a:ext uri="{FF2B5EF4-FFF2-40B4-BE49-F238E27FC236}">
                <a16:creationId xmlns:a16="http://schemas.microsoft.com/office/drawing/2014/main" id="{2E378411-4BAB-978C-BD7A-ADF025235F3D}"/>
              </a:ext>
            </a:extLst>
          </p:cNvPr>
          <p:cNvSpPr txBox="1">
            <a:spLocks noChangeArrowheads="1"/>
          </p:cNvSpPr>
          <p:nvPr/>
        </p:nvSpPr>
        <p:spPr bwMode="auto">
          <a:xfrm>
            <a:off x="-21770" y="783758"/>
            <a:ext cx="12192000" cy="6124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800" b="1" dirty="0">
                <a:latin typeface="Times New Roman" panose="02020603050405020304" pitchFamily="18" charset="0"/>
                <a:cs typeface="Times New Roman" panose="02020603050405020304" pitchFamily="18" charset="0"/>
              </a:rPr>
              <a:t>Sewer gas exposure is a grossly neglected severe systemic problem in China</a:t>
            </a:r>
          </a:p>
          <a:p>
            <a:pPr algn="ctr"/>
            <a:r>
              <a:rPr lang="zh-TW" altLang="en-US" sz="2800" b="1" dirty="0">
                <a:latin typeface="Times New Roman" panose="02020603050405020304" pitchFamily="18" charset="0"/>
                <a:cs typeface="Times New Roman" panose="02020603050405020304" pitchFamily="18" charset="0"/>
              </a:rPr>
              <a:t>下水道氣體暴露是中國一個被嚴重忽視的嚴重系統性問題</a:t>
            </a:r>
            <a:endParaRPr lang="en-US" altLang="zh-TW" sz="2800" b="1" dirty="0">
              <a:latin typeface="Times New Roman" panose="02020603050405020304" pitchFamily="18" charset="0"/>
              <a:cs typeface="Times New Roman" panose="02020603050405020304" pitchFamily="18" charset="0"/>
            </a:endParaRPr>
          </a:p>
          <a:p>
            <a:endParaRPr lang="en-US" altLang="zh-TW" sz="2800" dirty="0">
              <a:latin typeface="Times New Roman" panose="02020603050405020304" pitchFamily="18" charset="0"/>
              <a:cs typeface="Times New Roman" panose="02020603050405020304" pitchFamily="18" charset="0"/>
            </a:endParaRPr>
          </a:p>
          <a:p>
            <a:r>
              <a:rPr lang="en-US" altLang="zh-TW" sz="2800" dirty="0">
                <a:latin typeface="Times New Roman" panose="02020603050405020304" pitchFamily="18" charset="0"/>
                <a:cs typeface="Times New Roman" panose="02020603050405020304" pitchFamily="18" charset="0"/>
              </a:rPr>
              <a:t>Every bathroom has a floor drain without a water trap. Air flapper in the drain is no good. </a:t>
            </a:r>
            <a:r>
              <a:rPr lang="zh-TW" altLang="en-US" sz="2800" dirty="0">
                <a:latin typeface="Times New Roman" panose="02020603050405020304" pitchFamily="18" charset="0"/>
                <a:cs typeface="Times New Roman" panose="02020603050405020304" pitchFamily="18" charset="0"/>
              </a:rPr>
              <a:t>每個浴室都有地漏，沒有存水彎。排水管中的空氣擋板不好</a:t>
            </a:r>
            <a:endParaRPr lang="en-US" altLang="zh-TW" sz="2800" dirty="0">
              <a:latin typeface="Times New Roman" panose="02020603050405020304" pitchFamily="18" charset="0"/>
              <a:cs typeface="Times New Roman" panose="02020603050405020304" pitchFamily="18" charset="0"/>
            </a:endParaRPr>
          </a:p>
          <a:p>
            <a:r>
              <a:rPr lang="en-US" altLang="zh-TW" sz="2800" dirty="0">
                <a:latin typeface="Times New Roman" panose="02020603050405020304" pitchFamily="18" charset="0"/>
                <a:cs typeface="Times New Roman" panose="02020603050405020304" pitchFamily="18" charset="0"/>
              </a:rPr>
              <a:t>Sink installations are missing a water trap. Sink drain flapper is no good.</a:t>
            </a:r>
          </a:p>
          <a:p>
            <a:r>
              <a:rPr lang="zh-TW" altLang="en-US" sz="2800" dirty="0">
                <a:latin typeface="Times New Roman" panose="02020603050405020304" pitchFamily="18" charset="0"/>
                <a:cs typeface="Times New Roman" panose="02020603050405020304" pitchFamily="18" charset="0"/>
              </a:rPr>
              <a:t>水槽安裝缺少聚水器。水槽排水擋板不好</a:t>
            </a:r>
            <a:endParaRPr lang="en-US" altLang="zh-TW"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Toilets are improperly installed and are not sealed </a:t>
            </a:r>
            <a:r>
              <a:rPr lang="zh-TW" altLang="en-US" sz="2800" dirty="0">
                <a:latin typeface="Times New Roman" panose="02020603050405020304" pitchFamily="18" charset="0"/>
                <a:cs typeface="Times New Roman" panose="02020603050405020304" pitchFamily="18" charset="0"/>
              </a:rPr>
              <a:t>廁所安裝不當且未密封</a:t>
            </a:r>
            <a:endParaRPr lang="en-US" altLang="zh-TW"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Sewer gas is transported through ventilation systems from other apartments.</a:t>
            </a:r>
          </a:p>
          <a:p>
            <a:r>
              <a:rPr lang="zh-TW" altLang="en-US" sz="2800" dirty="0">
                <a:latin typeface="Times New Roman" panose="02020603050405020304" pitchFamily="18" charset="0"/>
                <a:cs typeface="Times New Roman" panose="02020603050405020304" pitchFamily="18" charset="0"/>
              </a:rPr>
              <a:t>下水道氣體透過其他公寓的通風系統輸送</a:t>
            </a:r>
            <a:endParaRPr lang="en-US" altLang="zh-TW" sz="2800" dirty="0">
              <a:latin typeface="Times New Roman" panose="02020603050405020304" pitchFamily="18" charset="0"/>
              <a:cs typeface="Times New Roman" panose="02020603050405020304" pitchFamily="18" charset="0"/>
            </a:endParaRPr>
          </a:p>
          <a:p>
            <a:r>
              <a:rPr lang="en-US" altLang="zh-TW" sz="2800" dirty="0">
                <a:latin typeface="Times New Roman" panose="02020603050405020304" pitchFamily="18" charset="0"/>
                <a:cs typeface="Times New Roman" panose="02020603050405020304" pitchFamily="18" charset="0"/>
              </a:rPr>
              <a:t>Ministry of Housing and Urban Rural Development must address and fix these problems. </a:t>
            </a:r>
            <a:r>
              <a:rPr lang="zh-TW" altLang="en-US" sz="2800" dirty="0">
                <a:latin typeface="Times New Roman" panose="02020603050405020304" pitchFamily="18" charset="0"/>
                <a:cs typeface="Times New Roman" panose="02020603050405020304" pitchFamily="18" charset="0"/>
              </a:rPr>
              <a:t>住房和城鄉建設部必須正視和解決這些問題。</a:t>
            </a:r>
            <a:endParaRPr lang="en-US" altLang="zh-TW"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68194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14184</TotalTime>
  <Words>4030</Words>
  <Application>Microsoft Office PowerPoint</Application>
  <PresentationFormat>Widescreen</PresentationFormat>
  <Paragraphs>241</Paragraphs>
  <Slides>30</Slides>
  <Notes>0</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宋体</vt:lpstr>
      <vt:lpstr>Arial</vt:lpstr>
      <vt:lpstr>Calibri</vt:lpstr>
      <vt:lpstr>Calibri Light</vt:lpstr>
      <vt:lpstr>PT Serif</vt:lpstr>
      <vt:lpstr>Roboto</vt:lpstr>
      <vt:lpstr>Times New Roman</vt:lpstr>
      <vt:lpstr>Office Theme</vt:lpstr>
      <vt:lpstr>Chinese Nation Silent Killer is Sewer Gas  下水道瓦斯是中華民族的無聲殺手</vt:lpstr>
      <vt:lpstr>Disclaimer 免責聲明</vt:lpstr>
      <vt:lpstr>What is Sewer Gas? 什麼是下水道煤氣？</vt:lpstr>
      <vt:lpstr>Effects of Sewer Gas 下水道氣體的影響</vt:lpstr>
      <vt:lpstr>H2S Poisoning Illustration H2S 中毒插圖</vt:lpstr>
      <vt:lpstr>Suffocation 窒息</vt:lpstr>
      <vt:lpstr>Explosion and Fire 爆炸和火災</vt:lpstr>
      <vt:lpstr>Why China Stinks? Deficiencies in Chinese Plumbing and Ventilation Systems, A.A. Volinsky, Y. Liu, 2018</vt:lpstr>
      <vt:lpstr>為什麼中國聞起來很糟糕。中國污水處理系統的缺點</vt:lpstr>
      <vt:lpstr>Causes of Bad Smell in WC 廁所異味的原因解釋</vt:lpstr>
      <vt:lpstr>Device to Properly Install Toilet 正確安裝馬桶的裝置</vt:lpstr>
      <vt:lpstr>Dinis Business Hotel. Luoyang 迪尼斯商務飯店。洛陽</vt:lpstr>
      <vt:lpstr>Toilet Improper Installation 馬桶安裝不當</vt:lpstr>
      <vt:lpstr>Building Code 建築規範</vt:lpstr>
      <vt:lpstr>Toilet Installation 馬桶安裝</vt:lpstr>
      <vt:lpstr>Flange and Gasket 法蘭和墊片</vt:lpstr>
      <vt:lpstr>Water P-Trap by Code 代碼中的分水器</vt:lpstr>
      <vt:lpstr>Which Installation is Correct? 哪種安裝是正確的？</vt:lpstr>
      <vt:lpstr>Floor Drain 地面排水口</vt:lpstr>
      <vt:lpstr>Only P-Trap, No Flapper Valve 僅 P 型疏水閥，無擋板閥</vt:lpstr>
      <vt:lpstr>Ventilation 通風</vt:lpstr>
      <vt:lpstr>Vanity Installation 梳妝台安裝</vt:lpstr>
      <vt:lpstr>Florida Building Code 佛羅裡達州建築規範</vt:lpstr>
      <vt:lpstr>住房及城鄉建設部範</vt:lpstr>
      <vt:lpstr>National Standards 國家標準</vt:lpstr>
      <vt:lpstr>Publications 刊物</vt:lpstr>
      <vt:lpstr>Other Useful Publications 其他有用的出版物</vt:lpstr>
      <vt:lpstr>In the mean time 同時</vt:lpstr>
      <vt:lpstr>Ancient Rome Lead Pipes 古羅馬鉛管</vt:lpstr>
      <vt:lpstr>Conclusions 結論</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Materials Science Approach to NiTi Medical Implants and Applications</dc:title>
  <dc:creator>Pre-installed</dc:creator>
  <cp:lastModifiedBy>Alex Volinsky</cp:lastModifiedBy>
  <cp:revision>227</cp:revision>
  <dcterms:created xsi:type="dcterms:W3CDTF">2023-07-04T05:50:07Z</dcterms:created>
  <dcterms:modified xsi:type="dcterms:W3CDTF">2024-07-03T21:44:34Z</dcterms:modified>
</cp:coreProperties>
</file>