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266" r:id="rId4"/>
    <p:sldId id="290" r:id="rId5"/>
    <p:sldId id="302" r:id="rId6"/>
    <p:sldId id="291" r:id="rId7"/>
    <p:sldId id="292" r:id="rId8"/>
    <p:sldId id="294" r:id="rId9"/>
    <p:sldId id="300" r:id="rId10"/>
    <p:sldId id="257" r:id="rId11"/>
    <p:sldId id="258" r:id="rId12"/>
    <p:sldId id="280" r:id="rId13"/>
    <p:sldId id="289" r:id="rId14"/>
    <p:sldId id="296" r:id="rId15"/>
    <p:sldId id="295" r:id="rId16"/>
    <p:sldId id="297" r:id="rId17"/>
    <p:sldId id="298" r:id="rId18"/>
    <p:sldId id="308" r:id="rId19"/>
    <p:sldId id="309" r:id="rId20"/>
    <p:sldId id="312" r:id="rId21"/>
    <p:sldId id="310" r:id="rId22"/>
    <p:sldId id="311" r:id="rId23"/>
    <p:sldId id="301" r:id="rId24"/>
    <p:sldId id="304" r:id="rId25"/>
    <p:sldId id="305" r:id="rId26"/>
    <p:sldId id="263" r:id="rId27"/>
    <p:sldId id="267" r:id="rId28"/>
    <p:sldId id="307" r:id="rId29"/>
    <p:sldId id="293" r:id="rId30"/>
    <p:sldId id="29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8" autoAdjust="0"/>
    <p:restoredTop sz="94660"/>
  </p:normalViewPr>
  <p:slideViewPr>
    <p:cSldViewPr snapToGrid="0">
      <p:cViewPr>
        <p:scale>
          <a:sx n="50" d="100"/>
          <a:sy n="50" d="100"/>
        </p:scale>
        <p:origin x="854" y="1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8600-FB8C-B7E9-7893-DEE00E96E6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663945-9E6E-E914-0745-F743A129CB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8CC330-3FC8-02BF-218C-45104AB6479E}"/>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5" name="Footer Placeholder 4">
            <a:extLst>
              <a:ext uri="{FF2B5EF4-FFF2-40B4-BE49-F238E27FC236}">
                <a16:creationId xmlns:a16="http://schemas.microsoft.com/office/drawing/2014/main" id="{2CCE26BA-F196-8F4A-4A7D-28DB530DF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2FE961-C313-51F2-4CE2-849DAAD5A942}"/>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74588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00D18-0EE3-6B0B-498A-E25B987D78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D19FF1-057E-4533-96DD-B0A326E7BA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4FADB9-A2C7-47DA-5A43-9087AA6D7FF7}"/>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5" name="Footer Placeholder 4">
            <a:extLst>
              <a:ext uri="{FF2B5EF4-FFF2-40B4-BE49-F238E27FC236}">
                <a16:creationId xmlns:a16="http://schemas.microsoft.com/office/drawing/2014/main" id="{507FB167-4CFC-79DD-5034-5AA4D8D77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AF8BF-34E3-EB45-3DE2-797747D0AC16}"/>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2354992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E948-EAFF-D1DF-48E1-702F11B662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9E8010-2427-5FCE-C967-3C866557E0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FC769-EE94-1727-86EE-5E3A938AC6C6}"/>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5" name="Footer Placeholder 4">
            <a:extLst>
              <a:ext uri="{FF2B5EF4-FFF2-40B4-BE49-F238E27FC236}">
                <a16:creationId xmlns:a16="http://schemas.microsoft.com/office/drawing/2014/main" id="{F7D9D673-FB29-C0F7-9AAB-53A89DDE8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966427-F8D6-9CA8-1FB4-840100A7868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1475517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02B5-E3D1-E526-059F-9B7441557B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54A390-9145-E044-D223-BF067E8E0D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A29DFF-9763-DD43-FB3C-CFC97C0F79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AEB6D7-F6A5-D651-0D8E-AD349135EC21}"/>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6" name="Footer Placeholder 5">
            <a:extLst>
              <a:ext uri="{FF2B5EF4-FFF2-40B4-BE49-F238E27FC236}">
                <a16:creationId xmlns:a16="http://schemas.microsoft.com/office/drawing/2014/main" id="{8AD6DAA0-EAE0-AFD3-AFA4-47E266BB80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A7B57F-85C7-BD37-6E35-42B7499A6C3C}"/>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55581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B870-B0FE-703A-2298-BBA4688B4D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67E95B-151E-D81D-2F4C-92DEE74D02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FC5DA7-E0E2-F72F-A630-777EDCE48F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018F50-0543-F83D-8FC1-CD3A439D41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5454A7-2541-7619-B102-0225F6DC5C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3A1CBE-07AD-44BE-04E1-5E1401FE9353}"/>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8" name="Footer Placeholder 7">
            <a:extLst>
              <a:ext uri="{FF2B5EF4-FFF2-40B4-BE49-F238E27FC236}">
                <a16:creationId xmlns:a16="http://schemas.microsoft.com/office/drawing/2014/main" id="{5B267C49-AFBC-27FC-7434-3103C71991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45E54E-4AEB-6F08-147B-2FEA4365D81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118689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4FF7-962E-B370-C710-E355DD76F4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A7338D-416C-2CDD-31CA-1CFA0B2404B7}"/>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4" name="Footer Placeholder 3">
            <a:extLst>
              <a:ext uri="{FF2B5EF4-FFF2-40B4-BE49-F238E27FC236}">
                <a16:creationId xmlns:a16="http://schemas.microsoft.com/office/drawing/2014/main" id="{9A42B7B5-03D6-1C7D-B90B-878042DB54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CF6DEF-352D-D84D-7094-5A8D97717659}"/>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2986448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77CC78-288B-2DA5-7438-EB5A7324D548}"/>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3" name="Footer Placeholder 2">
            <a:extLst>
              <a:ext uri="{FF2B5EF4-FFF2-40B4-BE49-F238E27FC236}">
                <a16:creationId xmlns:a16="http://schemas.microsoft.com/office/drawing/2014/main" id="{51D7311F-5FD2-752E-019B-6C18FBB06C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BC6521-DF8F-957B-0397-D5842EEB67C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67744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39DFC-A753-6D29-149D-433468A2E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9B6275-A34E-BC45-7FDD-8F6642A1CD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35A660-1AAE-AE43-4E41-305FABC57B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6F5AC7-8E55-BA5F-7D5D-D8299BEB2FDE}"/>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6" name="Footer Placeholder 5">
            <a:extLst>
              <a:ext uri="{FF2B5EF4-FFF2-40B4-BE49-F238E27FC236}">
                <a16:creationId xmlns:a16="http://schemas.microsoft.com/office/drawing/2014/main" id="{C382DC71-542F-9A41-C220-632104473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896F3A-95C7-EE77-D298-44F9B61A2163}"/>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51647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73B0-D5D1-CEC7-FB5E-167E471D7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9D8AA4-3DFA-D467-9DED-F54AB2BE5F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A76A3B-F942-DABF-ED31-77504CD59C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288C49-305A-FDC8-7F60-1F8AD512837B}"/>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6" name="Footer Placeholder 5">
            <a:extLst>
              <a:ext uri="{FF2B5EF4-FFF2-40B4-BE49-F238E27FC236}">
                <a16:creationId xmlns:a16="http://schemas.microsoft.com/office/drawing/2014/main" id="{A5AFB73D-142E-8591-5A77-D68453EDB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AF8471-CF68-97A4-1227-10BF37119EAE}"/>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2021222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3BF8-4DEA-C18A-8700-D0CEB8FA87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717616-AC53-472B-9733-2DD613863E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0C9E65-1BE3-0288-90BF-B46283DEC8D3}"/>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5" name="Footer Placeholder 4">
            <a:extLst>
              <a:ext uri="{FF2B5EF4-FFF2-40B4-BE49-F238E27FC236}">
                <a16:creationId xmlns:a16="http://schemas.microsoft.com/office/drawing/2014/main" id="{308D6012-7B47-DD59-4F54-122E065EC4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75FD33-43BE-3F4F-F503-6B8375DCC1E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821958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825FB7-862C-E31E-78EA-6CB74255AF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7AC6D7-1EF8-221E-423B-5929D17CAE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E75E0E-F3CA-00EA-A35C-B394BA887526}"/>
              </a:ext>
            </a:extLst>
          </p:cNvPr>
          <p:cNvSpPr>
            <a:spLocks noGrp="1"/>
          </p:cNvSpPr>
          <p:nvPr>
            <p:ph type="dt" sz="half" idx="10"/>
          </p:nvPr>
        </p:nvSpPr>
        <p:spPr/>
        <p:txBody>
          <a:bodyPr/>
          <a:lstStyle/>
          <a:p>
            <a:fld id="{EF2E6B26-95C1-4729-86A5-6EA965C6D8C2}" type="datetimeFigureOut">
              <a:rPr lang="en-US" smtClean="0"/>
              <a:t>6/30/2024</a:t>
            </a:fld>
            <a:endParaRPr lang="en-US"/>
          </a:p>
        </p:txBody>
      </p:sp>
      <p:sp>
        <p:nvSpPr>
          <p:cNvPr id="5" name="Footer Placeholder 4">
            <a:extLst>
              <a:ext uri="{FF2B5EF4-FFF2-40B4-BE49-F238E27FC236}">
                <a16:creationId xmlns:a16="http://schemas.microsoft.com/office/drawing/2014/main" id="{A4B5BF68-0237-EFF2-150D-906A99254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053B9-7F89-B656-DB5B-A287204C32E4}"/>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125272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863A67-A0D1-C481-0C13-9B2AF91D78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C6757E-4F49-DA8F-ACAB-02EB800641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4B3582-FB35-0C8D-B09F-50754D98C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2E6B26-95C1-4729-86A5-6EA965C6D8C2}" type="datetimeFigureOut">
              <a:rPr lang="en-US" smtClean="0"/>
              <a:t>6/30/2024</a:t>
            </a:fld>
            <a:endParaRPr lang="en-US"/>
          </a:p>
        </p:txBody>
      </p:sp>
      <p:sp>
        <p:nvSpPr>
          <p:cNvPr id="5" name="Footer Placeholder 4">
            <a:extLst>
              <a:ext uri="{FF2B5EF4-FFF2-40B4-BE49-F238E27FC236}">
                <a16:creationId xmlns:a16="http://schemas.microsoft.com/office/drawing/2014/main" id="{03C10137-04BB-C343-9EAA-DB1B4AE70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122F2C-AB18-48E9-5D45-3C9540CF8A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46FCDC-F2AF-414C-877D-0BEC91712AAE}" type="slidenum">
              <a:rPr lang="en-US" smtClean="0"/>
              <a:t>‹#›</a:t>
            </a:fld>
            <a:endParaRPr lang="en-US"/>
          </a:p>
        </p:txBody>
      </p:sp>
    </p:spTree>
    <p:extLst>
      <p:ext uri="{BB962C8B-B14F-4D97-AF65-F5344CB8AC3E}">
        <p14:creationId xmlns:p14="http://schemas.microsoft.com/office/powerpoint/2010/main" val="1789384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VOLINSKY@ENG.USF.EDU"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png"/><Relationship Id="rId7"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jpe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png"/><Relationship Id="rId7"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png"/><Relationship Id="rId7" Type="http://schemas.openxmlformats.org/officeDocument/2006/relationships/image" Target="../media/image36.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hyperlink" Target="https://codes.iccsafe.org/content/FLPC2020P1/chapter-7-sanitary-drainage" TargetMode="Externa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www.pnas.org/cgi/doi/10.1073/pnas.1400097111" TargetMode="External"/><Relationship Id="rId5" Type="http://schemas.openxmlformats.org/officeDocument/2006/relationships/image" Target="../media/image43.jp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FC07-29C3-CCD4-AEAB-60050F6E65DF}"/>
              </a:ext>
            </a:extLst>
          </p:cNvPr>
          <p:cNvSpPr>
            <a:spLocks noGrp="1"/>
          </p:cNvSpPr>
          <p:nvPr>
            <p:ph type="ctrTitle"/>
          </p:nvPr>
        </p:nvSpPr>
        <p:spPr>
          <a:xfrm>
            <a:off x="291150" y="-174165"/>
            <a:ext cx="11609696" cy="2387600"/>
          </a:xfrm>
        </p:spPr>
        <p:txBody>
          <a:bodyPr>
            <a:noAutofit/>
          </a:bodyPr>
          <a:lstStyle/>
          <a:p>
            <a:r>
              <a:rPr lang="en-US" altLang="en-US" sz="5400" b="1" dirty="0"/>
              <a:t>Chinese Nation Silent Killer is Sewer Gas</a:t>
            </a:r>
            <a:br>
              <a:rPr lang="en-US" altLang="en-US" sz="4800" b="1" dirty="0"/>
            </a:br>
            <a:br>
              <a:rPr lang="en-US" altLang="en-US" sz="4800" b="1" dirty="0"/>
            </a:br>
            <a:r>
              <a:rPr lang="zh-CN" altLang="en-US" sz="4800" b="1" dirty="0"/>
              <a:t>中华民族的隐形杀手是下水道气体</a:t>
            </a:r>
            <a:endParaRPr lang="en-US" sz="4800" dirty="0"/>
          </a:p>
        </p:txBody>
      </p:sp>
      <p:sp>
        <p:nvSpPr>
          <p:cNvPr id="3" name="Subtitle 2">
            <a:extLst>
              <a:ext uri="{FF2B5EF4-FFF2-40B4-BE49-F238E27FC236}">
                <a16:creationId xmlns:a16="http://schemas.microsoft.com/office/drawing/2014/main" id="{CB4EBB19-E0E4-8824-7BB7-AB95EDA07076}"/>
              </a:ext>
            </a:extLst>
          </p:cNvPr>
          <p:cNvSpPr>
            <a:spLocks noGrp="1"/>
          </p:cNvSpPr>
          <p:nvPr>
            <p:ph type="subTitle" idx="1"/>
          </p:nvPr>
        </p:nvSpPr>
        <p:spPr>
          <a:xfrm>
            <a:off x="0" y="2606197"/>
            <a:ext cx="12192000" cy="3238488"/>
          </a:xfrm>
        </p:spPr>
        <p:txBody>
          <a:bodyPr>
            <a:normAutofit fontScale="47500" lnSpcReduction="20000"/>
          </a:bodyPr>
          <a:lstStyle/>
          <a:p>
            <a:endParaRPr lang="en-US" altLang="en-US" sz="2400" dirty="0">
              <a:latin typeface="Times New Roman" panose="02020603050405020304" pitchFamily="18" charset="0"/>
              <a:cs typeface="Times New Roman" panose="02020603050405020304" pitchFamily="18" charset="0"/>
            </a:endParaRPr>
          </a:p>
          <a:p>
            <a:r>
              <a:rPr lang="en-US" altLang="en-US" sz="5900" dirty="0">
                <a:latin typeface="Times New Roman" panose="02020603050405020304" pitchFamily="18" charset="0"/>
                <a:cs typeface="Times New Roman" panose="02020603050405020304" pitchFamily="18" charset="0"/>
              </a:rPr>
              <a:t>Professor Alex A. Volinsky, Ph.D. </a:t>
            </a:r>
            <a:r>
              <a:rPr lang="en-US" altLang="en-US" sz="5900" dirty="0">
                <a:latin typeface="Times New Roman" panose="02020603050405020304" pitchFamily="18" charset="0"/>
                <a:cs typeface="Times New Roman" panose="02020603050405020304" pitchFamily="18" charset="0"/>
                <a:hlinkClick r:id="rId2"/>
              </a:rPr>
              <a:t>VOLINSKY@USF.EDU</a:t>
            </a:r>
            <a:r>
              <a:rPr lang="en-US" altLang="en-US" sz="5900" dirty="0">
                <a:latin typeface="Times New Roman" panose="02020603050405020304" pitchFamily="18" charset="0"/>
                <a:cs typeface="Times New Roman" panose="02020603050405020304" pitchFamily="18" charset="0"/>
              </a:rPr>
              <a:t> </a:t>
            </a:r>
          </a:p>
          <a:p>
            <a:r>
              <a:rPr lang="en-US" sz="5900" dirty="0">
                <a:latin typeface="Times New Roman" panose="02020603050405020304" pitchFamily="18" charset="0"/>
                <a:cs typeface="Times New Roman" panose="02020603050405020304" pitchFamily="18" charset="0"/>
              </a:rPr>
              <a:t>Department of Mechanical Engineering</a:t>
            </a:r>
          </a:p>
          <a:p>
            <a:r>
              <a:rPr lang="en-US" sz="5900" dirty="0">
                <a:latin typeface="Times New Roman" panose="02020603050405020304" pitchFamily="18" charset="0"/>
                <a:cs typeface="Times New Roman" panose="02020603050405020304" pitchFamily="18" charset="0"/>
              </a:rPr>
              <a:t>University of South Florida</a:t>
            </a:r>
          </a:p>
          <a:p>
            <a:r>
              <a:rPr lang="en-US" sz="5900" dirty="0">
                <a:latin typeface="Times New Roman" panose="02020603050405020304" pitchFamily="18" charset="0"/>
                <a:cs typeface="Times New Roman" panose="02020603050405020304" pitchFamily="18" charset="0"/>
              </a:rPr>
              <a:t>WeChat: </a:t>
            </a:r>
            <a:r>
              <a:rPr lang="en-US" sz="5900" dirty="0" err="1">
                <a:latin typeface="Times New Roman" panose="02020603050405020304" pitchFamily="18" charset="0"/>
                <a:cs typeface="Times New Roman" panose="02020603050405020304" pitchFamily="18" charset="0"/>
              </a:rPr>
              <a:t>AlexVolinsky</a:t>
            </a:r>
            <a:endParaRPr lang="en-US" sz="5900" dirty="0">
              <a:latin typeface="Times New Roman" panose="02020603050405020304" pitchFamily="18" charset="0"/>
              <a:cs typeface="Times New Roman" panose="02020603050405020304" pitchFamily="18" charset="0"/>
            </a:endParaRPr>
          </a:p>
          <a:p>
            <a:r>
              <a:rPr lang="zh-TW" altLang="en-US" sz="5900" dirty="0">
                <a:latin typeface="Times New Roman" panose="02020603050405020304" pitchFamily="18" charset="0"/>
                <a:cs typeface="Times New Roman" panose="02020603050405020304" pitchFamily="18" charset="0"/>
              </a:rPr>
              <a:t>机械工程系</a:t>
            </a:r>
            <a:endParaRPr lang="en-US" altLang="zh-TW" sz="5900" dirty="0">
              <a:latin typeface="Times New Roman" panose="02020603050405020304" pitchFamily="18" charset="0"/>
              <a:cs typeface="Times New Roman" panose="02020603050405020304" pitchFamily="18" charset="0"/>
            </a:endParaRPr>
          </a:p>
          <a:p>
            <a:r>
              <a:rPr lang="zh-CN" altLang="en-US" sz="5900" dirty="0">
                <a:latin typeface="Times New Roman" panose="02020603050405020304" pitchFamily="18" charset="0"/>
                <a:cs typeface="Times New Roman" panose="02020603050405020304" pitchFamily="18" charset="0"/>
              </a:rPr>
              <a:t>南佛罗里达大学</a:t>
            </a:r>
            <a:endParaRPr lang="en-US" altLang="zh-TW" sz="5900" dirty="0">
              <a:latin typeface="Times New Roman" panose="02020603050405020304" pitchFamily="18" charset="0"/>
              <a:cs typeface="Times New Roman" panose="02020603050405020304" pitchFamily="18" charset="0"/>
            </a:endParaRPr>
          </a:p>
          <a:p>
            <a:r>
              <a:rPr lang="en-US" sz="5900" dirty="0">
                <a:latin typeface="Times New Roman" panose="02020603050405020304" pitchFamily="18" charset="0"/>
                <a:cs typeface="Times New Roman" panose="02020603050405020304" pitchFamily="18" charset="0"/>
              </a:rPr>
              <a:t>July 2024, P.R. China</a:t>
            </a:r>
          </a:p>
          <a:p>
            <a:endParaRPr lang="en-US" sz="5900" dirty="0">
              <a:latin typeface="Times New Roman" panose="02020603050405020304" pitchFamily="18" charset="0"/>
              <a:cs typeface="Times New Roman" panose="02020603050405020304" pitchFamily="18" charset="0"/>
            </a:endParaRPr>
          </a:p>
        </p:txBody>
      </p:sp>
      <p:sp>
        <p:nvSpPr>
          <p:cNvPr id="4" name="Номер слайда 5">
            <a:extLst>
              <a:ext uri="{FF2B5EF4-FFF2-40B4-BE49-F238E27FC236}">
                <a16:creationId xmlns:a16="http://schemas.microsoft.com/office/drawing/2014/main" id="{46B4F11D-02DA-5F58-D33E-D1669B7E657E}"/>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a:t>
            </a:fld>
            <a:endParaRPr lang="en-US"/>
          </a:p>
        </p:txBody>
      </p:sp>
      <p:pic>
        <p:nvPicPr>
          <p:cNvPr id="5" name="Picture 4">
            <a:extLst>
              <a:ext uri="{FF2B5EF4-FFF2-40B4-BE49-F238E27FC236}">
                <a16:creationId xmlns:a16="http://schemas.microsoft.com/office/drawing/2014/main" id="{90F9EE30-73DD-B6D4-FCD2-ABFCABD67D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7" name="Group 25">
            <a:extLst>
              <a:ext uri="{FF2B5EF4-FFF2-40B4-BE49-F238E27FC236}">
                <a16:creationId xmlns:a16="http://schemas.microsoft.com/office/drawing/2014/main" id="{80E8CF67-12C5-C4C3-6AD0-EF917B63F4CA}"/>
              </a:ext>
            </a:extLst>
          </p:cNvPr>
          <p:cNvGrpSpPr>
            <a:grpSpLocks/>
          </p:cNvGrpSpPr>
          <p:nvPr/>
        </p:nvGrpSpPr>
        <p:grpSpPr bwMode="auto">
          <a:xfrm>
            <a:off x="-1" y="5999115"/>
            <a:ext cx="12191999" cy="170680"/>
            <a:chOff x="192" y="869"/>
            <a:chExt cx="5401" cy="96"/>
          </a:xfrm>
        </p:grpSpPr>
        <p:pic>
          <p:nvPicPr>
            <p:cNvPr id="8" name="Picture 26">
              <a:extLst>
                <a:ext uri="{FF2B5EF4-FFF2-40B4-BE49-F238E27FC236}">
                  <a16:creationId xmlns:a16="http://schemas.microsoft.com/office/drawing/2014/main" id="{E5054942-B46B-800B-AD55-69811E7FE7C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D5B375CD-E791-12C5-AC07-2FC0402AFD8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25">
            <a:extLst>
              <a:ext uri="{FF2B5EF4-FFF2-40B4-BE49-F238E27FC236}">
                <a16:creationId xmlns:a16="http://schemas.microsoft.com/office/drawing/2014/main" id="{BB7B7A1F-0839-ABA7-610C-1451F626D374}"/>
              </a:ext>
            </a:extLst>
          </p:cNvPr>
          <p:cNvGrpSpPr>
            <a:grpSpLocks/>
          </p:cNvGrpSpPr>
          <p:nvPr/>
        </p:nvGrpSpPr>
        <p:grpSpPr bwMode="auto">
          <a:xfrm>
            <a:off x="398626" y="2424768"/>
            <a:ext cx="11394744" cy="128014"/>
            <a:chOff x="192" y="869"/>
            <a:chExt cx="5401" cy="96"/>
          </a:xfrm>
        </p:grpSpPr>
        <p:pic>
          <p:nvPicPr>
            <p:cNvPr id="11" name="Picture 26">
              <a:extLst>
                <a:ext uri="{FF2B5EF4-FFF2-40B4-BE49-F238E27FC236}">
                  <a16:creationId xmlns:a16="http://schemas.microsoft.com/office/drawing/2014/main" id="{47E74962-5D92-E0C1-D12E-26BFFF005A7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7">
              <a:extLst>
                <a:ext uri="{FF2B5EF4-FFF2-40B4-BE49-F238E27FC236}">
                  <a16:creationId xmlns:a16="http://schemas.microsoft.com/office/drawing/2014/main" id="{BFE3F325-BACA-8BAB-D47B-24D605CC16B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 Box 24">
            <a:extLst>
              <a:ext uri="{FF2B5EF4-FFF2-40B4-BE49-F238E27FC236}">
                <a16:creationId xmlns:a16="http://schemas.microsoft.com/office/drawing/2014/main" id="{6076C7F4-4A20-48F9-1E96-38A0D1A00EE7}"/>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spTree>
    <p:extLst>
      <p:ext uri="{BB962C8B-B14F-4D97-AF65-F5344CB8AC3E}">
        <p14:creationId xmlns:p14="http://schemas.microsoft.com/office/powerpoint/2010/main" val="5216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FF78-8775-E401-84AC-33ED48BB7710}"/>
              </a:ext>
            </a:extLst>
          </p:cNvPr>
          <p:cNvSpPr>
            <a:spLocks noGrp="1"/>
          </p:cNvSpPr>
          <p:nvPr>
            <p:ph type="title"/>
          </p:nvPr>
        </p:nvSpPr>
        <p:spPr>
          <a:xfrm>
            <a:off x="838200" y="-205041"/>
            <a:ext cx="10515600" cy="1325563"/>
          </a:xfrm>
        </p:spPr>
        <p:txBody>
          <a:bodyPr/>
          <a:lstStyle/>
          <a:p>
            <a:pPr algn="ctr"/>
            <a:r>
              <a:rPr lang="en-US" dirty="0">
                <a:latin typeface="Times New Roman" panose="02020603050405020304" pitchFamily="18" charset="0"/>
                <a:cs typeface="Times New Roman" panose="02020603050405020304" pitchFamily="18" charset="0"/>
              </a:rPr>
              <a:t>Disclaimer</a:t>
            </a:r>
            <a:r>
              <a:rPr lang="zh-TW" altLang="en-US" dirty="0">
                <a:latin typeface="Times New Roman" panose="02020603050405020304" pitchFamily="18" charset="0"/>
                <a:cs typeface="Times New Roman" panose="02020603050405020304" pitchFamily="18" charset="0"/>
              </a:rPr>
              <a:t> 免责声明</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10B6AE00-74EE-FF64-3452-AE01947E5BC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a:t>
            </a:fld>
            <a:endParaRPr lang="en-US"/>
          </a:p>
        </p:txBody>
      </p:sp>
      <p:pic>
        <p:nvPicPr>
          <p:cNvPr id="4" name="Picture 3">
            <a:extLst>
              <a:ext uri="{FF2B5EF4-FFF2-40B4-BE49-F238E27FC236}">
                <a16:creationId xmlns:a16="http://schemas.microsoft.com/office/drawing/2014/main" id="{E3FFAA47-3428-AB9F-F100-5DE3ADF2E1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6" name="Group 25">
            <a:extLst>
              <a:ext uri="{FF2B5EF4-FFF2-40B4-BE49-F238E27FC236}">
                <a16:creationId xmlns:a16="http://schemas.microsoft.com/office/drawing/2014/main" id="{2A2D1216-B94D-3448-9CB4-334F503F5436}"/>
              </a:ext>
            </a:extLst>
          </p:cNvPr>
          <p:cNvGrpSpPr>
            <a:grpSpLocks/>
          </p:cNvGrpSpPr>
          <p:nvPr/>
        </p:nvGrpSpPr>
        <p:grpSpPr bwMode="auto">
          <a:xfrm>
            <a:off x="0" y="5998027"/>
            <a:ext cx="12192000" cy="152400"/>
            <a:chOff x="192" y="869"/>
            <a:chExt cx="5401" cy="96"/>
          </a:xfrm>
        </p:grpSpPr>
        <p:pic>
          <p:nvPicPr>
            <p:cNvPr id="7" name="Picture 26">
              <a:extLst>
                <a:ext uri="{FF2B5EF4-FFF2-40B4-BE49-F238E27FC236}">
                  <a16:creationId xmlns:a16="http://schemas.microsoft.com/office/drawing/2014/main" id="{276528AC-86BC-74F2-07D3-25F013F828E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a:extLst>
                <a:ext uri="{FF2B5EF4-FFF2-40B4-BE49-F238E27FC236}">
                  <a16:creationId xmlns:a16="http://schemas.microsoft.com/office/drawing/2014/main" id="{CEFC886C-E7BF-07D6-440E-A73ADE4B6B0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24">
            <a:extLst>
              <a:ext uri="{FF2B5EF4-FFF2-40B4-BE49-F238E27FC236}">
                <a16:creationId xmlns:a16="http://schemas.microsoft.com/office/drawing/2014/main" id="{B1207F3A-037F-F6AA-1D99-84509E12639E}"/>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9">
            <a:extLst>
              <a:ext uri="{FF2B5EF4-FFF2-40B4-BE49-F238E27FC236}">
                <a16:creationId xmlns:a16="http://schemas.microsoft.com/office/drawing/2014/main" id="{8181F881-2132-7DE2-DCB1-EE5E916714FC}"/>
              </a:ext>
            </a:extLst>
          </p:cNvPr>
          <p:cNvGrpSpPr>
            <a:grpSpLocks/>
          </p:cNvGrpSpPr>
          <p:nvPr/>
        </p:nvGrpSpPr>
        <p:grpSpPr bwMode="auto">
          <a:xfrm>
            <a:off x="398628" y="931130"/>
            <a:ext cx="11394744" cy="128014"/>
            <a:chOff x="192" y="869"/>
            <a:chExt cx="5401" cy="96"/>
          </a:xfrm>
        </p:grpSpPr>
        <p:pic>
          <p:nvPicPr>
            <p:cNvPr id="11" name="Picture 10">
              <a:extLst>
                <a:ext uri="{FF2B5EF4-FFF2-40B4-BE49-F238E27FC236}">
                  <a16:creationId xmlns:a16="http://schemas.microsoft.com/office/drawing/2014/main" id="{E7B5C5F8-D911-C58B-4834-68D0C870D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BD2F502F-04D5-4EBF-5C7F-23306B33646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B34E839E-0F44-F4B3-1F19-B892F32274EC}"/>
              </a:ext>
            </a:extLst>
          </p:cNvPr>
          <p:cNvSpPr txBox="1">
            <a:spLocks/>
          </p:cNvSpPr>
          <p:nvPr/>
        </p:nvSpPr>
        <p:spPr>
          <a:xfrm>
            <a:off x="95534" y="1237390"/>
            <a:ext cx="11946340" cy="45628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3200" dirty="0">
                <a:latin typeface="Times New Roman" panose="02020603050405020304" pitchFamily="18" charset="0"/>
                <a:cs typeface="Times New Roman" panose="02020603050405020304" pitchFamily="18" charset="0"/>
              </a:rPr>
              <a:t>The topic of this presentation is very serious because the plumbing and ventilation problems have not been fixed in China for decades. </a:t>
            </a:r>
          </a:p>
          <a:p>
            <a:pPr marL="0" indent="0" algn="ctr">
              <a:buNone/>
            </a:pPr>
            <a:r>
              <a:rPr lang="en-US" altLang="en-US" sz="3200" dirty="0">
                <a:latin typeface="Times New Roman" panose="02020603050405020304" pitchFamily="18" charset="0"/>
                <a:cs typeface="Times New Roman" panose="02020603050405020304" pitchFamily="18" charset="0"/>
              </a:rPr>
              <a:t>There are multiple interconnected reasons that require systemic approach. </a:t>
            </a:r>
          </a:p>
          <a:p>
            <a:pPr marL="0" indent="0" algn="ctr">
              <a:buNone/>
            </a:pPr>
            <a:endParaRPr lang="en-US" altLang="en-US" sz="3200" dirty="0">
              <a:latin typeface="Times New Roman" panose="02020603050405020304" pitchFamily="18" charset="0"/>
              <a:cs typeface="Times New Roman" panose="02020603050405020304" pitchFamily="18" charset="0"/>
            </a:endParaRPr>
          </a:p>
          <a:p>
            <a:pPr marL="0" indent="0" algn="ctr">
              <a:buNone/>
            </a:pPr>
            <a:r>
              <a:rPr lang="zh-CN" altLang="en-US" sz="4000" dirty="0">
                <a:latin typeface="Times New Roman" panose="02020603050405020304" pitchFamily="18" charset="0"/>
                <a:cs typeface="Times New Roman" panose="02020603050405020304" pitchFamily="18" charset="0"/>
              </a:rPr>
              <a:t>这次演讲的主题非常严肃，因为几十年来中国管道和通风问题一直没有得到解决。</a:t>
            </a:r>
          </a:p>
          <a:p>
            <a:pPr marL="0" indent="0" algn="ctr">
              <a:buNone/>
            </a:pPr>
            <a:r>
              <a:rPr lang="zh-CN" altLang="en-US" sz="4000" dirty="0">
                <a:latin typeface="Times New Roman" panose="02020603050405020304" pitchFamily="18" charset="0"/>
                <a:cs typeface="Times New Roman" panose="02020603050405020304" pitchFamily="18" charset="0"/>
              </a:rPr>
              <a:t>有多个相互关联的原因，需要系统性的方法。</a:t>
            </a:r>
            <a:endParaRPr lang="en-US" alt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3445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FF78-8775-E401-84AC-33ED48BB7710}"/>
              </a:ext>
            </a:extLst>
          </p:cNvPr>
          <p:cNvSpPr>
            <a:spLocks noGrp="1"/>
          </p:cNvSpPr>
          <p:nvPr>
            <p:ph type="title"/>
          </p:nvPr>
        </p:nvSpPr>
        <p:spPr>
          <a:xfrm>
            <a:off x="838200" y="-205041"/>
            <a:ext cx="10515600" cy="1325563"/>
          </a:xfrm>
        </p:spPr>
        <p:txBody>
          <a:bodyPr/>
          <a:lstStyle/>
          <a:p>
            <a:pPr algn="ctr"/>
            <a:r>
              <a:rPr lang="en-US" dirty="0">
                <a:latin typeface="Times New Roman" panose="02020603050405020304" pitchFamily="18" charset="0"/>
                <a:cs typeface="Times New Roman" panose="02020603050405020304" pitchFamily="18" charset="0"/>
              </a:rPr>
              <a:t>What is Sewer Gas?</a:t>
            </a:r>
            <a:r>
              <a:rPr lang="zh-TW" altLang="en-US" dirty="0">
                <a:latin typeface="Times New Roman" panose="02020603050405020304" pitchFamily="18" charset="0"/>
                <a:cs typeface="Times New Roman" panose="02020603050405020304" pitchFamily="18" charset="0"/>
              </a:rPr>
              <a:t> 什么是下水道气体？</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10B6AE00-74EE-FF64-3452-AE01947E5BC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3</a:t>
            </a:fld>
            <a:endParaRPr lang="en-US"/>
          </a:p>
        </p:txBody>
      </p:sp>
      <p:pic>
        <p:nvPicPr>
          <p:cNvPr id="4" name="Picture 3">
            <a:extLst>
              <a:ext uri="{FF2B5EF4-FFF2-40B4-BE49-F238E27FC236}">
                <a16:creationId xmlns:a16="http://schemas.microsoft.com/office/drawing/2014/main" id="{E3FFAA47-3428-AB9F-F100-5DE3ADF2E1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6" name="Group 25">
            <a:extLst>
              <a:ext uri="{FF2B5EF4-FFF2-40B4-BE49-F238E27FC236}">
                <a16:creationId xmlns:a16="http://schemas.microsoft.com/office/drawing/2014/main" id="{2A2D1216-B94D-3448-9CB4-334F503F5436}"/>
              </a:ext>
            </a:extLst>
          </p:cNvPr>
          <p:cNvGrpSpPr>
            <a:grpSpLocks/>
          </p:cNvGrpSpPr>
          <p:nvPr/>
        </p:nvGrpSpPr>
        <p:grpSpPr bwMode="auto">
          <a:xfrm>
            <a:off x="0" y="5998027"/>
            <a:ext cx="12192000" cy="152400"/>
            <a:chOff x="192" y="869"/>
            <a:chExt cx="5401" cy="96"/>
          </a:xfrm>
        </p:grpSpPr>
        <p:pic>
          <p:nvPicPr>
            <p:cNvPr id="7" name="Picture 26">
              <a:extLst>
                <a:ext uri="{FF2B5EF4-FFF2-40B4-BE49-F238E27FC236}">
                  <a16:creationId xmlns:a16="http://schemas.microsoft.com/office/drawing/2014/main" id="{276528AC-86BC-74F2-07D3-25F013F828E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a:extLst>
                <a:ext uri="{FF2B5EF4-FFF2-40B4-BE49-F238E27FC236}">
                  <a16:creationId xmlns:a16="http://schemas.microsoft.com/office/drawing/2014/main" id="{CEFC886C-E7BF-07D6-440E-A73ADE4B6B0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24">
            <a:extLst>
              <a:ext uri="{FF2B5EF4-FFF2-40B4-BE49-F238E27FC236}">
                <a16:creationId xmlns:a16="http://schemas.microsoft.com/office/drawing/2014/main" id="{B1207F3A-037F-F6AA-1D99-84509E12639E}"/>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9">
            <a:extLst>
              <a:ext uri="{FF2B5EF4-FFF2-40B4-BE49-F238E27FC236}">
                <a16:creationId xmlns:a16="http://schemas.microsoft.com/office/drawing/2014/main" id="{8181F881-2132-7DE2-DCB1-EE5E916714FC}"/>
              </a:ext>
            </a:extLst>
          </p:cNvPr>
          <p:cNvGrpSpPr>
            <a:grpSpLocks/>
          </p:cNvGrpSpPr>
          <p:nvPr/>
        </p:nvGrpSpPr>
        <p:grpSpPr bwMode="auto">
          <a:xfrm>
            <a:off x="398628" y="931130"/>
            <a:ext cx="11394744" cy="128014"/>
            <a:chOff x="192" y="869"/>
            <a:chExt cx="5401" cy="96"/>
          </a:xfrm>
        </p:grpSpPr>
        <p:pic>
          <p:nvPicPr>
            <p:cNvPr id="11" name="Picture 10">
              <a:extLst>
                <a:ext uri="{FF2B5EF4-FFF2-40B4-BE49-F238E27FC236}">
                  <a16:creationId xmlns:a16="http://schemas.microsoft.com/office/drawing/2014/main" id="{E7B5C5F8-D911-C58B-4834-68D0C870D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BD2F502F-04D5-4EBF-5C7F-23306B33646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B34E839E-0F44-F4B3-1F19-B892F32274EC}"/>
              </a:ext>
            </a:extLst>
          </p:cNvPr>
          <p:cNvSpPr txBox="1">
            <a:spLocks/>
          </p:cNvSpPr>
          <p:nvPr/>
        </p:nvSpPr>
        <p:spPr>
          <a:xfrm>
            <a:off x="95534" y="1248276"/>
            <a:ext cx="11946340" cy="456281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3200" dirty="0">
                <a:latin typeface="Times New Roman" panose="02020603050405020304" pitchFamily="18" charset="0"/>
                <a:cs typeface="Times New Roman" panose="02020603050405020304" pitchFamily="18" charset="0"/>
              </a:rPr>
              <a:t>Sewer gas is a combination of toxic and nontoxic gases that are a byproduct of human waste breaking down in sewer systems. It can have a poor odor or smell like methane or rotten eggs. Sewer gas can include gases like </a:t>
            </a:r>
            <a:r>
              <a:rPr lang="en-US" altLang="en-US" sz="3200" b="1" dirty="0">
                <a:latin typeface="Times New Roman" panose="02020603050405020304" pitchFamily="18" charset="0"/>
                <a:cs typeface="Times New Roman" panose="02020603050405020304" pitchFamily="18" charset="0"/>
              </a:rPr>
              <a:t>hydrogen sulfide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ammonia</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carbon dioxide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methane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sulfur dioxide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esters</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carbon monoxide</a:t>
            </a:r>
            <a:r>
              <a:rPr lang="en-US" altLang="en-US" sz="3200" dirty="0">
                <a:latin typeface="Times New Roman" panose="02020603050405020304" pitchFamily="18" charset="0"/>
                <a:cs typeface="Times New Roman" panose="02020603050405020304" pitchFamily="18" charset="0"/>
              </a:rPr>
              <a:t>, and </a:t>
            </a:r>
            <a:r>
              <a:rPr lang="en-US" altLang="en-US" sz="3200" b="1" dirty="0">
                <a:latin typeface="Times New Roman" panose="02020603050405020304" pitchFamily="18" charset="0"/>
                <a:cs typeface="Times New Roman" panose="02020603050405020304" pitchFamily="18" charset="0"/>
              </a:rPr>
              <a:t>nitrogen oxides</a:t>
            </a:r>
            <a:r>
              <a:rPr lang="en-US" altLang="en-US" sz="3200" dirty="0">
                <a:latin typeface="Times New Roman" panose="02020603050405020304" pitchFamily="18" charset="0"/>
                <a:cs typeface="Times New Roman" panose="02020603050405020304" pitchFamily="18" charset="0"/>
              </a:rPr>
              <a:t>.</a:t>
            </a:r>
          </a:p>
          <a:p>
            <a:pPr marL="0" indent="0" algn="ctr">
              <a:buNone/>
            </a:pPr>
            <a:r>
              <a:rPr lang="zh-CN" altLang="en-US" sz="3600" dirty="0">
                <a:latin typeface="Times New Roman" panose="02020603050405020304" pitchFamily="18" charset="0"/>
                <a:cs typeface="Times New Roman" panose="02020603050405020304" pitchFamily="18" charset="0"/>
              </a:rPr>
              <a:t>下水道气体是有毒和无毒气体的混合物，是人类排泄物在下水道系统中分解产生的副产品。下水道气体可能具有难闻的气味，或像甲烷或臭鸡蛋的味道。下水道气体可能包括硫化氢、氨、二氧化碳、甲烷、二氧化硫、酯类、一氧化碳和氮氧化物等气体。</a:t>
            </a:r>
            <a:endParaRPr lang="en-US" alt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3034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Effects of Sewer Gas </a:t>
            </a:r>
            <a:r>
              <a:rPr lang="zh-CN" altLang="en-US" dirty="0">
                <a:latin typeface="Times New Roman" panose="02020603050405020304" pitchFamily="18" charset="0"/>
                <a:cs typeface="Times New Roman" panose="02020603050405020304" pitchFamily="18" charset="0"/>
              </a:rPr>
              <a:t>下水道气体的影响</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4</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14982"/>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2" y="1001478"/>
            <a:ext cx="641168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u="sng" dirty="0">
                <a:ea typeface="宋体" panose="02010600030101010101" pitchFamily="2" charset="-122"/>
              </a:rPr>
              <a:t>The health risks linked to sewer gas exposure include:</a:t>
            </a:r>
          </a:p>
          <a:p>
            <a:pPr eaLnBrk="1" hangingPunct="1">
              <a:spcBef>
                <a:spcPct val="50000"/>
              </a:spcBef>
            </a:pPr>
            <a:r>
              <a:rPr lang="en-US" altLang="zh-CN" sz="2000" b="1" dirty="0">
                <a:ea typeface="宋体" panose="02010600030101010101" pitchFamily="2" charset="-122"/>
              </a:rPr>
              <a:t>Hydrogen sulfide poisoning: </a:t>
            </a:r>
            <a:r>
              <a:rPr lang="en-US" altLang="zh-CN" sz="2000" dirty="0">
                <a:ea typeface="宋体" panose="02010600030101010101" pitchFamily="2" charset="-122"/>
              </a:rPr>
              <a:t>Hydrogen sulfide smells like rotten eggs, even in low concentrations. Exposure to low levels of hydrogen sulfide can cause eye and respiratory irritation. Other symptoms include:</a:t>
            </a:r>
          </a:p>
          <a:p>
            <a:pPr eaLnBrk="1" hangingPunct="1">
              <a:spcBef>
                <a:spcPct val="50000"/>
              </a:spcBef>
            </a:pPr>
            <a:r>
              <a:rPr lang="en-US" altLang="zh-CN" sz="2000" dirty="0">
                <a:ea typeface="宋体" panose="02010600030101010101" pitchFamily="2" charset="-122"/>
              </a:rPr>
              <a:t>Dizziness, Drowsiness, Headaches, Nausea, Nervousness</a:t>
            </a:r>
          </a:p>
          <a:p>
            <a:pPr eaLnBrk="1" hangingPunct="1">
              <a:spcBef>
                <a:spcPct val="50000"/>
              </a:spcBef>
            </a:pPr>
            <a:r>
              <a:rPr lang="en-US" altLang="zh-CN" sz="2000" dirty="0">
                <a:ea typeface="宋体" panose="02010600030101010101" pitchFamily="2" charset="-122"/>
              </a:rPr>
              <a:t>At high concentrations, hydrogen sulfide </a:t>
            </a:r>
            <a:r>
              <a:rPr lang="en-US" altLang="zh-CN" sz="2000" u="sng" dirty="0">
                <a:ea typeface="宋体" panose="02010600030101010101" pitchFamily="2" charset="-122"/>
              </a:rPr>
              <a:t>can interfere with the sense of smell, making it harder to use the gas’s distinct odor as a warning sign</a:t>
            </a:r>
            <a:r>
              <a:rPr lang="en-US" altLang="zh-CN" sz="2000" dirty="0">
                <a:ea typeface="宋体" panose="02010600030101010101" pitchFamily="2" charset="-122"/>
              </a:rPr>
              <a:t>. In extremely high concentrations, hydrogen sulfide can cause </a:t>
            </a:r>
            <a:r>
              <a:rPr lang="en-US" altLang="zh-CN" sz="2000" b="1" dirty="0">
                <a:ea typeface="宋体" panose="02010600030101010101" pitchFamily="2" charset="-122"/>
              </a:rPr>
              <a:t>loss of consciousness and death</a:t>
            </a:r>
            <a:r>
              <a:rPr lang="en-US" altLang="zh-CN" sz="2000" dirty="0">
                <a:ea typeface="宋体" panose="02010600030101010101" pitchFamily="2" charset="-122"/>
              </a:rPr>
              <a:t>. </a:t>
            </a:r>
          </a:p>
          <a:p>
            <a:pPr eaLnBrk="1" hangingPunct="1">
              <a:spcBef>
                <a:spcPct val="50000"/>
              </a:spcBef>
            </a:pPr>
            <a:r>
              <a:rPr lang="en-US" altLang="zh-CN" sz="2000" b="1" dirty="0">
                <a:ea typeface="宋体" panose="02010600030101010101" pitchFamily="2" charset="-122"/>
              </a:rPr>
              <a:t>Dhs.Wisconsin.gov		</a:t>
            </a:r>
            <a:r>
              <a:rPr lang="en-US" sz="2000" b="0" i="0" dirty="0">
                <a:solidFill>
                  <a:srgbClr val="4D5156"/>
                </a:solidFill>
                <a:effectLst/>
                <a:highlight>
                  <a:srgbClr val="FFFFFF"/>
                </a:highlight>
                <a:latin typeface="Roboto" panose="02000000000000000000" pitchFamily="2" charset="0"/>
              </a:rPr>
              <a:t> </a:t>
            </a:r>
            <a:r>
              <a:rPr lang="en-US" sz="2000" b="1" i="0" dirty="0">
                <a:solidFill>
                  <a:srgbClr val="4D5156"/>
                </a:solidFill>
                <a:effectLst/>
                <a:highlight>
                  <a:srgbClr val="FFFFFF"/>
                </a:highlight>
                <a:latin typeface="Roboto" panose="02000000000000000000" pitchFamily="2" charset="0"/>
              </a:rPr>
              <a:t>H₂S</a:t>
            </a:r>
            <a:endParaRPr lang="en-US" altLang="zh-CN" sz="2000" b="1" dirty="0">
              <a:ea typeface="宋体" panose="02010600030101010101" pitchFamily="2" charset="-122"/>
            </a:endParaRP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6215743" y="651046"/>
            <a:ext cx="5954485"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dirty="0">
                <a:ea typeface="宋体" panose="02010600030101010101" pitchFamily="2" charset="-122"/>
              </a:rPr>
              <a:t>与下水道气体接触相关的健康风险包括：</a:t>
            </a:r>
          </a:p>
          <a:p>
            <a:pPr eaLnBrk="1" hangingPunct="1">
              <a:spcBef>
                <a:spcPct val="50000"/>
              </a:spcBef>
            </a:pPr>
            <a:r>
              <a:rPr lang="zh-CN" altLang="en-US" sz="2800" dirty="0">
                <a:ea typeface="宋体" panose="02010600030101010101" pitchFamily="2" charset="-122"/>
              </a:rPr>
              <a:t>硫化氢中毒：硫化氢即使在低浓度下也会有臭鸡蛋的味道。接触低浓度的硫化氢会引起眼睛和呼吸道刺激。其他症状包括：</a:t>
            </a:r>
          </a:p>
          <a:p>
            <a:pPr eaLnBrk="1" hangingPunct="1">
              <a:spcBef>
                <a:spcPct val="50000"/>
              </a:spcBef>
            </a:pPr>
            <a:r>
              <a:rPr lang="zh-CN" altLang="en-US" sz="2800" dirty="0">
                <a:ea typeface="宋体" panose="02010600030101010101" pitchFamily="2" charset="-122"/>
              </a:rPr>
              <a:t>头晕、嗜睡、头痛、恶心、紧张</a:t>
            </a:r>
          </a:p>
          <a:p>
            <a:pPr eaLnBrk="1" hangingPunct="1">
              <a:spcBef>
                <a:spcPct val="50000"/>
              </a:spcBef>
            </a:pPr>
            <a:r>
              <a:rPr lang="zh-CN" altLang="en-US" sz="2800" dirty="0">
                <a:ea typeface="宋体" panose="02010600030101010101" pitchFamily="2" charset="-122"/>
              </a:rPr>
              <a:t>高浓度的硫化氢会干扰嗅觉，使人们更难将气体的独特气味用作警告信号。极高浓度的硫化氢会导致意识丧失和死亡。</a:t>
            </a:r>
            <a:endParaRPr lang="en-US" altLang="zh-CN" sz="2800" dirty="0">
              <a:ea typeface="宋体" panose="02010600030101010101" pitchFamily="2" charset="-122"/>
            </a:endParaRPr>
          </a:p>
        </p:txBody>
      </p:sp>
    </p:spTree>
    <p:extLst>
      <p:ext uri="{BB962C8B-B14F-4D97-AF65-F5344CB8AC3E}">
        <p14:creationId xmlns:p14="http://schemas.microsoft.com/office/powerpoint/2010/main" val="3361519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 Poisoning Illustration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 </a:t>
            </a:r>
            <a:r>
              <a:rPr lang="ja-JP" altLang="en-US" dirty="0">
                <a:latin typeface="Times New Roman" panose="02020603050405020304" pitchFamily="18" charset="0"/>
                <a:cs typeface="Times New Roman" panose="02020603050405020304" pitchFamily="18" charset="0"/>
              </a:rPr>
              <a:t>中毒图示</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5</a:t>
            </a:fld>
            <a:endParaRPr lang="en-US"/>
          </a:p>
        </p:txBody>
      </p:sp>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14982"/>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4910961" y="877482"/>
            <a:ext cx="6248399"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dirty="0">
                <a:ea typeface="宋体" panose="02010600030101010101" pitchFamily="2" charset="-122"/>
              </a:rPr>
              <a:t>https://litfl.com/hydrogen-sulfide-poisoning/ </a:t>
            </a:r>
          </a:p>
          <a:p>
            <a:pPr eaLnBrk="1" hangingPunct="1">
              <a:spcBef>
                <a:spcPct val="50000"/>
              </a:spcBef>
            </a:pPr>
            <a:r>
              <a:rPr lang="en-US" altLang="zh-CN" sz="2000" dirty="0">
                <a:ea typeface="宋体" panose="02010600030101010101" pitchFamily="2" charset="-122"/>
              </a:rPr>
              <a:t>.</a:t>
            </a:r>
          </a:p>
          <a:p>
            <a:pPr>
              <a:spcBef>
                <a:spcPct val="50000"/>
              </a:spcBef>
            </a:pPr>
            <a:r>
              <a:rPr lang="en-US" sz="2400" b="0" i="0" dirty="0">
                <a:effectLst/>
                <a:highlight>
                  <a:srgbClr val="FFFFFF"/>
                </a:highlight>
                <a:latin typeface="Times New Roman" panose="02020603050405020304" pitchFamily="18" charset="0"/>
                <a:cs typeface="Times New Roman" panose="02020603050405020304" pitchFamily="18" charset="0"/>
              </a:rPr>
              <a:t>This cartoon </a:t>
            </a:r>
            <a:r>
              <a:rPr lang="en-US" sz="2400" dirty="0">
                <a:highlight>
                  <a:srgbClr val="FFFFFF"/>
                </a:highlight>
                <a:latin typeface="Times New Roman" panose="02020603050405020304" pitchFamily="18" charset="0"/>
                <a:cs typeface="Times New Roman" panose="02020603050405020304" pitchFamily="18" charset="0"/>
              </a:rPr>
              <a:t>b</a:t>
            </a:r>
            <a:r>
              <a:rPr lang="en-US" sz="2400" b="0" i="0" dirty="0">
                <a:effectLst/>
                <a:highlight>
                  <a:srgbClr val="FFFFFF"/>
                </a:highlight>
                <a:latin typeface="Times New Roman" panose="02020603050405020304" pitchFamily="18" charset="0"/>
                <a:cs typeface="Times New Roman" panose="02020603050405020304" pitchFamily="18" charset="0"/>
              </a:rPr>
              <a:t>y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Brian Kloss and Travis Bruce</a:t>
            </a:r>
            <a:r>
              <a:rPr lang="en-US" altLang="zh-CN" sz="2400" dirty="0">
                <a:highlight>
                  <a:srgbClr val="FFFFFF"/>
                </a:highlight>
                <a:latin typeface="Times New Roman" panose="02020603050405020304" pitchFamily="18" charset="0"/>
                <a:ea typeface="宋体" panose="02010600030101010101" pitchFamily="2" charset="-122"/>
                <a:cs typeface="Times New Roman" panose="02020603050405020304" pitchFamily="18" charset="0"/>
              </a:rPr>
              <a:t> s</a:t>
            </a:r>
            <a:r>
              <a:rPr lang="en-US" sz="2400" b="0" i="0" dirty="0">
                <a:effectLst/>
                <a:highlight>
                  <a:srgbClr val="FFFFFF"/>
                </a:highlight>
                <a:latin typeface="Times New Roman" panose="02020603050405020304" pitchFamily="18" charset="0"/>
                <a:cs typeface="Times New Roman" panose="02020603050405020304" pitchFamily="18" charset="0"/>
              </a:rPr>
              <a:t>ummarizes all the signs and symptoms of hydrogen sulfide poisoning.</a:t>
            </a:r>
          </a:p>
          <a:p>
            <a:pPr>
              <a:spcBef>
                <a:spcPct val="50000"/>
              </a:spcBef>
            </a:pPr>
            <a:endParaRPr lang="en-US" altLang="zh-CN" sz="2400" dirty="0">
              <a:ea typeface="宋体" panose="02010600030101010101" pitchFamily="2" charset="-122"/>
            </a:endParaRPr>
          </a:p>
          <a:p>
            <a:pPr eaLnBrk="1" hangingPunct="1">
              <a:spcBef>
                <a:spcPct val="50000"/>
              </a:spcBef>
            </a:pPr>
            <a:r>
              <a:rPr lang="zh-TW" altLang="en-US" sz="2400" dirty="0">
                <a:ea typeface="宋体" panose="02010600030101010101" pitchFamily="2" charset="-122"/>
              </a:rPr>
              <a:t>这幅由 </a:t>
            </a:r>
            <a:r>
              <a:rPr lang="en-US" altLang="zh-TW" sz="2400" dirty="0">
                <a:ea typeface="宋体" panose="02010600030101010101" pitchFamily="2" charset="-122"/>
              </a:rPr>
              <a:t>Brian Kloss </a:t>
            </a:r>
            <a:r>
              <a:rPr lang="zh-TW" altLang="en-US" sz="2400" dirty="0">
                <a:ea typeface="宋体" panose="02010600030101010101" pitchFamily="2" charset="-122"/>
              </a:rPr>
              <a:t>和 </a:t>
            </a:r>
            <a:r>
              <a:rPr lang="en-US" altLang="zh-TW" sz="2400" dirty="0">
                <a:ea typeface="宋体" panose="02010600030101010101" pitchFamily="2" charset="-122"/>
              </a:rPr>
              <a:t>Travis Bruce </a:t>
            </a:r>
            <a:r>
              <a:rPr lang="zh-TW" altLang="en-US" sz="2400" dirty="0">
                <a:ea typeface="宋体" panose="02010600030101010101" pitchFamily="2" charset="-122"/>
              </a:rPr>
              <a:t>创作的漫画总结了硫化氢中毒的所有体征和症状。布萊恩</a:t>
            </a:r>
            <a:r>
              <a:rPr lang="en-US" altLang="zh-TW" sz="2400" dirty="0">
                <a:ea typeface="宋体" panose="02010600030101010101" pitchFamily="2" charset="-122"/>
              </a:rPr>
              <a:t>·</a:t>
            </a:r>
            <a:r>
              <a:rPr lang="zh-TW" altLang="en-US" sz="2400" dirty="0">
                <a:ea typeface="宋体" panose="02010600030101010101" pitchFamily="2" charset="-122"/>
              </a:rPr>
              <a:t>克勞斯 </a:t>
            </a:r>
            <a:r>
              <a:rPr lang="en-US" altLang="zh-TW" sz="2400" dirty="0">
                <a:ea typeface="宋体" panose="02010600030101010101" pitchFamily="2" charset="-122"/>
              </a:rPr>
              <a:t>(Brian Kloss) </a:t>
            </a:r>
            <a:r>
              <a:rPr lang="zh-TW" altLang="en-US" sz="2400" dirty="0">
                <a:ea typeface="宋体" panose="02010600030101010101" pitchFamily="2" charset="-122"/>
              </a:rPr>
              <a:t>和特拉維斯</a:t>
            </a:r>
            <a:r>
              <a:rPr lang="en-US" altLang="zh-TW" sz="2400" dirty="0">
                <a:ea typeface="宋体" panose="02010600030101010101" pitchFamily="2" charset="-122"/>
              </a:rPr>
              <a:t>·</a:t>
            </a:r>
            <a:r>
              <a:rPr lang="zh-TW" altLang="en-US" sz="2400" dirty="0">
                <a:ea typeface="宋体" panose="02010600030101010101" pitchFamily="2" charset="-122"/>
              </a:rPr>
              <a:t>布魯斯 </a:t>
            </a:r>
            <a:r>
              <a:rPr lang="en-US" altLang="zh-TW" sz="2400" dirty="0">
                <a:ea typeface="宋体" panose="02010600030101010101" pitchFamily="2" charset="-122"/>
              </a:rPr>
              <a:t>(Travis Bruce) </a:t>
            </a:r>
            <a:r>
              <a:rPr lang="zh-TW" altLang="en-US" sz="2400" dirty="0">
                <a:ea typeface="宋体" panose="02010600030101010101" pitchFamily="2" charset="-122"/>
              </a:rPr>
              <a:t>創作的這幅漫畫總結了硫化氫中毒的所有跡象和症狀。</a:t>
            </a:r>
            <a:endParaRPr lang="en-US" altLang="zh-CN" sz="2400" dirty="0">
              <a:ea typeface="宋体" panose="02010600030101010101" pitchFamily="2" charset="-122"/>
            </a:endParaRPr>
          </a:p>
        </p:txBody>
      </p:sp>
      <p:pic>
        <p:nvPicPr>
          <p:cNvPr id="2050" name="Picture 2" descr="Hydrogen Sulfide Poisoning Tox Flashcard">
            <a:extLst>
              <a:ext uri="{FF2B5EF4-FFF2-40B4-BE49-F238E27FC236}">
                <a16:creationId xmlns:a16="http://schemas.microsoft.com/office/drawing/2014/main" id="{7F9E8608-4144-4A6C-939F-0598F043170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3714" y="742997"/>
            <a:ext cx="4034113" cy="602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466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Suffocation </a:t>
            </a:r>
            <a:r>
              <a:rPr lang="ja-JP" altLang="en-US" dirty="0">
                <a:latin typeface="Times New Roman" panose="02020603050405020304" pitchFamily="18" charset="0"/>
                <a:cs typeface="Times New Roman" panose="02020603050405020304" pitchFamily="18" charset="0"/>
              </a:rPr>
              <a:t>窒息</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6</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14982"/>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2" y="1001478"/>
            <a:ext cx="6248399"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dirty="0">
                <a:ea typeface="宋体" panose="02010600030101010101" pitchFamily="2" charset="-122"/>
              </a:rPr>
              <a:t>Suffocation:</a:t>
            </a:r>
            <a:r>
              <a:rPr lang="en-US" altLang="zh-CN" sz="2000" dirty="0">
                <a:ea typeface="宋体" panose="02010600030101010101" pitchFamily="2" charset="-122"/>
              </a:rPr>
              <a:t> High concentrations of methane in enclosed areas decrease the amount of oxygen in the air and can cause suffocation. Symptoms of a lack of oxygen include:</a:t>
            </a:r>
          </a:p>
          <a:p>
            <a:pPr eaLnBrk="1" hangingPunct="1">
              <a:spcBef>
                <a:spcPct val="50000"/>
              </a:spcBef>
            </a:pPr>
            <a:r>
              <a:rPr lang="en-US" altLang="zh-CN" sz="2000" dirty="0">
                <a:ea typeface="宋体" panose="02010600030101010101" pitchFamily="2" charset="-122"/>
              </a:rPr>
              <a:t>Dizziness, Headaches, Nausea, Unconsciousness</a:t>
            </a:r>
          </a:p>
          <a:p>
            <a:pPr eaLnBrk="1" hangingPunct="1">
              <a:spcBef>
                <a:spcPct val="50000"/>
              </a:spcBef>
            </a:pPr>
            <a:r>
              <a:rPr lang="en-US" altLang="zh-CN" sz="2000" dirty="0">
                <a:ea typeface="宋体" panose="02010600030101010101" pitchFamily="2" charset="-122"/>
              </a:rPr>
              <a:t>Very low oxygen concentration levels (less than 12%) can cause </a:t>
            </a:r>
            <a:r>
              <a:rPr lang="en-US" altLang="zh-CN" sz="2000" u="sng" dirty="0">
                <a:ea typeface="宋体" panose="02010600030101010101" pitchFamily="2" charset="-122"/>
              </a:rPr>
              <a:t>unconsciousness and death very quickly and without warning</a:t>
            </a:r>
            <a:r>
              <a:rPr lang="en-US" altLang="zh-CN" sz="2000" dirty="0">
                <a:ea typeface="宋体" panose="02010600030101010101" pitchFamily="2" charset="-122"/>
              </a:rPr>
              <a:t>. The most concentrated levels of sewer gas collect where it’s entering the home, which is often in basements.</a:t>
            </a:r>
          </a:p>
          <a:p>
            <a:pPr eaLnBrk="1" hangingPunct="1">
              <a:spcBef>
                <a:spcPct val="50000"/>
              </a:spcBef>
            </a:pPr>
            <a:r>
              <a:rPr lang="en-US" altLang="zh-CN" sz="2000" b="1" dirty="0">
                <a:ea typeface="宋体" panose="02010600030101010101" pitchFamily="2" charset="-122"/>
              </a:rPr>
              <a:t>Dhs.Wisconsin.gov</a:t>
            </a: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6324599" y="836106"/>
            <a:ext cx="5812971"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3200" dirty="0">
                <a:ea typeface="宋体" panose="02010600030101010101" pitchFamily="2" charset="-122"/>
              </a:rPr>
              <a:t>窒息：封闭区域中甲烷浓度过高会降低空气中的氧气量，并可能导致窒息。缺氧症状包括：</a:t>
            </a:r>
          </a:p>
          <a:p>
            <a:pPr eaLnBrk="1" hangingPunct="1">
              <a:spcBef>
                <a:spcPct val="50000"/>
              </a:spcBef>
            </a:pPr>
            <a:r>
              <a:rPr lang="zh-CN" altLang="en-US" sz="3200" dirty="0">
                <a:ea typeface="宋体" panose="02010600030101010101" pitchFamily="2" charset="-122"/>
              </a:rPr>
              <a:t>头晕、头痛、恶心、昏迷</a:t>
            </a:r>
          </a:p>
          <a:p>
            <a:pPr eaLnBrk="1" hangingPunct="1">
              <a:spcBef>
                <a:spcPct val="50000"/>
              </a:spcBef>
            </a:pPr>
            <a:r>
              <a:rPr lang="zh-CN" altLang="en-US" sz="3200" dirty="0">
                <a:ea typeface="宋体" panose="02010600030101010101" pitchFamily="2" charset="-122"/>
              </a:rPr>
              <a:t>氧气浓度极低（低于 </a:t>
            </a:r>
            <a:r>
              <a:rPr lang="en-US" altLang="zh-CN" sz="3200" dirty="0">
                <a:ea typeface="宋体" panose="02010600030101010101" pitchFamily="2" charset="-122"/>
              </a:rPr>
              <a:t>12%</a:t>
            </a:r>
            <a:r>
              <a:rPr lang="zh-CN" altLang="en-US" sz="3200" dirty="0">
                <a:ea typeface="宋体" panose="02010600030101010101" pitchFamily="2" charset="-122"/>
              </a:rPr>
              <a:t>）会导致昏迷和死亡，且没有任何预兆。最浓的下水道气体聚集在进入房屋的地方，通常是地下室。</a:t>
            </a:r>
            <a:endParaRPr lang="en-US" altLang="zh-CN" sz="3200" dirty="0">
              <a:ea typeface="宋体" panose="02010600030101010101" pitchFamily="2" charset="-122"/>
            </a:endParaRPr>
          </a:p>
        </p:txBody>
      </p:sp>
    </p:spTree>
    <p:extLst>
      <p:ext uri="{BB962C8B-B14F-4D97-AF65-F5344CB8AC3E}">
        <p14:creationId xmlns:p14="http://schemas.microsoft.com/office/powerpoint/2010/main" val="298048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Explosion and Fire </a:t>
            </a:r>
            <a:r>
              <a:rPr lang="ja-JP" altLang="en-US" dirty="0">
                <a:latin typeface="Times New Roman" panose="02020603050405020304" pitchFamily="18" charset="0"/>
                <a:cs typeface="Times New Roman" panose="02020603050405020304" pitchFamily="18" charset="0"/>
              </a:rPr>
              <a:t>爆炸和火灾</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7</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2" y="1001478"/>
            <a:ext cx="6248399"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dirty="0">
                <a:ea typeface="宋体" panose="02010600030101010101" pitchFamily="2" charset="-122"/>
              </a:rPr>
              <a:t>Explosion and fire:</a:t>
            </a:r>
            <a:r>
              <a:rPr lang="en-US" altLang="zh-CN" sz="2000" dirty="0">
                <a:ea typeface="宋体" panose="02010600030101010101" pitchFamily="2" charset="-122"/>
              </a:rPr>
              <a:t> Methane and hydrogen sulfide gases are both flammable and highly explosive.</a:t>
            </a:r>
          </a:p>
          <a:p>
            <a:pPr eaLnBrk="1" hangingPunct="1">
              <a:spcBef>
                <a:spcPct val="50000"/>
              </a:spcBef>
            </a:pPr>
            <a:r>
              <a:rPr lang="en-US" altLang="zh-CN" sz="2000" dirty="0">
                <a:ea typeface="宋体" panose="02010600030101010101" pitchFamily="2" charset="-122"/>
              </a:rPr>
              <a:t>The severity of health risks can vary from person to person. A person’s reaction can depend on several things, such as Heredity and Individual health.</a:t>
            </a:r>
          </a:p>
          <a:p>
            <a:pPr eaLnBrk="1" hangingPunct="1">
              <a:spcBef>
                <a:spcPct val="50000"/>
              </a:spcBef>
            </a:pPr>
            <a:r>
              <a:rPr lang="en-US" altLang="zh-CN" sz="2000" dirty="0">
                <a:ea typeface="宋体" panose="02010600030101010101" pitchFamily="2" charset="-122"/>
              </a:rPr>
              <a:t>Previous exposure to chemicals, including through medicines and habits like smoking and drinking.</a:t>
            </a:r>
          </a:p>
          <a:p>
            <a:pPr eaLnBrk="1" hangingPunct="1">
              <a:spcBef>
                <a:spcPct val="50000"/>
              </a:spcBef>
            </a:pPr>
            <a:r>
              <a:rPr lang="en-US" altLang="zh-CN" sz="2000" dirty="0">
                <a:ea typeface="宋体" panose="02010600030101010101" pitchFamily="2" charset="-122"/>
              </a:rPr>
              <a:t>Severity also depends on the length of the exposure, the concentration of the gas, and whether it was eaten, inhaled, or touched.</a:t>
            </a:r>
          </a:p>
          <a:p>
            <a:pPr eaLnBrk="1" hangingPunct="1">
              <a:spcBef>
                <a:spcPct val="50000"/>
              </a:spcBef>
            </a:pPr>
            <a:r>
              <a:rPr lang="en-US" altLang="zh-CN" sz="2000" b="1" dirty="0">
                <a:ea typeface="宋体" panose="02010600030101010101" pitchFamily="2" charset="-122"/>
              </a:rPr>
              <a:t>Dhs.Wisconsin.gov</a:t>
            </a: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6096001" y="955846"/>
            <a:ext cx="6074228"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800" dirty="0">
                <a:ea typeface="宋体" panose="02010600030101010101" pitchFamily="2" charset="-122"/>
              </a:rPr>
              <a:t>爆炸和火灾：甲烷和硫化氢气体都是易燃且高度易爆的。</a:t>
            </a:r>
          </a:p>
          <a:p>
            <a:pPr eaLnBrk="1" hangingPunct="1">
              <a:spcBef>
                <a:spcPct val="50000"/>
              </a:spcBef>
            </a:pPr>
            <a:r>
              <a:rPr lang="zh-CN" altLang="en-US" sz="2800" dirty="0">
                <a:ea typeface="宋体" panose="02010600030101010101" pitchFamily="2" charset="-122"/>
              </a:rPr>
              <a:t>健康风险的严重程度因人而异。一个人的反应可能取决于几个因素，例如遗传和个人健康状况。</a:t>
            </a:r>
          </a:p>
          <a:p>
            <a:pPr eaLnBrk="1" hangingPunct="1">
              <a:spcBef>
                <a:spcPct val="50000"/>
              </a:spcBef>
            </a:pPr>
            <a:r>
              <a:rPr lang="zh-CN" altLang="en-US" sz="2800" dirty="0">
                <a:ea typeface="宋体" panose="02010600030101010101" pitchFamily="2" charset="-122"/>
              </a:rPr>
              <a:t>之前接触过化学物质，包括通过药物和吸烟、饮酒等习惯。</a:t>
            </a:r>
          </a:p>
          <a:p>
            <a:pPr eaLnBrk="1" hangingPunct="1">
              <a:spcBef>
                <a:spcPct val="50000"/>
              </a:spcBef>
            </a:pPr>
            <a:r>
              <a:rPr lang="zh-CN" altLang="en-US" sz="2800" dirty="0">
                <a:ea typeface="宋体" panose="02010600030101010101" pitchFamily="2" charset="-122"/>
              </a:rPr>
              <a:t>严重程度还取决于接触时间长短、气体浓度以及是否食用、吸入或接触过。</a:t>
            </a:r>
            <a:endParaRPr lang="en-US" altLang="zh-CN" sz="2800" dirty="0">
              <a:ea typeface="宋体" panose="02010600030101010101" pitchFamily="2" charset="-122"/>
            </a:endParaRPr>
          </a:p>
        </p:txBody>
      </p:sp>
    </p:spTree>
    <p:extLst>
      <p:ext uri="{BB962C8B-B14F-4D97-AF65-F5344CB8AC3E}">
        <p14:creationId xmlns:p14="http://schemas.microsoft.com/office/powerpoint/2010/main" val="2075344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0" y="-275064"/>
            <a:ext cx="12192000" cy="1325563"/>
          </a:xfrm>
        </p:spPr>
        <p:txBody>
          <a:bodyPr>
            <a:normAutofit/>
          </a:bodyPr>
          <a:lstStyle/>
          <a:p>
            <a:pPr algn="ctr"/>
            <a:r>
              <a:rPr lang="en-US" sz="2800" dirty="0">
                <a:latin typeface="Times New Roman" panose="02020603050405020304" pitchFamily="18" charset="0"/>
                <a:cs typeface="Times New Roman" panose="02020603050405020304" pitchFamily="18" charset="0"/>
              </a:rPr>
              <a:t>Why China Stinks? Deficiencies in Chinese Plumbing and Ventilation Systems, A.A. Volinsky, Y. Liu, 2018</a:t>
            </a: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8</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45614"/>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a:extLst>
              <a:ext uri="{FF2B5EF4-FFF2-40B4-BE49-F238E27FC236}">
                <a16:creationId xmlns:a16="http://schemas.microsoft.com/office/drawing/2014/main" id="{CFD59D4A-3787-33CE-F3FD-4F6450C57D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51035" y="917069"/>
            <a:ext cx="9889930" cy="3848201"/>
          </a:xfrm>
          <a:prstGeom prst="rect">
            <a:avLst/>
          </a:prstGeom>
        </p:spPr>
      </p:pic>
      <p:sp>
        <p:nvSpPr>
          <p:cNvPr id="18" name="TextBox 17">
            <a:extLst>
              <a:ext uri="{FF2B5EF4-FFF2-40B4-BE49-F238E27FC236}">
                <a16:creationId xmlns:a16="http://schemas.microsoft.com/office/drawing/2014/main" id="{0F4D80BC-CC9A-27E0-7A14-F95FEA210174}"/>
              </a:ext>
            </a:extLst>
          </p:cNvPr>
          <p:cNvSpPr txBox="1"/>
          <p:nvPr/>
        </p:nvSpPr>
        <p:spPr>
          <a:xfrm>
            <a:off x="195943" y="5103535"/>
            <a:ext cx="11767457" cy="784830"/>
          </a:xfrm>
          <a:prstGeom prst="rect">
            <a:avLst/>
          </a:prstGeom>
          <a:noFill/>
        </p:spPr>
        <p:txBody>
          <a:bodyPr wrap="square">
            <a:spAutoFit/>
          </a:bodyPr>
          <a:lstStyle/>
          <a:p>
            <a:pPr algn="ctr" eaLnBrk="1" hangingPunct="1">
              <a:spcBef>
                <a:spcPct val="50000"/>
              </a:spcBef>
            </a:pPr>
            <a:r>
              <a:rPr lang="en-US" altLang="zh-CN" sz="1800" b="1" dirty="0">
                <a:ea typeface="宋体" panose="02010600030101010101" pitchFamily="2" charset="-122"/>
              </a:rPr>
              <a:t>English:</a:t>
            </a:r>
            <a:r>
              <a:rPr lang="en-US" altLang="zh-CN" sz="1800" dirty="0">
                <a:ea typeface="宋体" panose="02010600030101010101" pitchFamily="2" charset="-122"/>
              </a:rPr>
              <a:t> A.A. Volinsky, International Journal of Civil Engineering and Technology, Vol. 11(7), pp. 16-20, </a:t>
            </a:r>
            <a:r>
              <a:rPr lang="en-US" altLang="zh-CN" sz="1800" b="1" dirty="0">
                <a:ea typeface="宋体" panose="02010600030101010101" pitchFamily="2" charset="-122"/>
              </a:rPr>
              <a:t>2020</a:t>
            </a:r>
          </a:p>
          <a:p>
            <a:pPr algn="ctr" eaLnBrk="1" hangingPunct="1">
              <a:spcBef>
                <a:spcPct val="50000"/>
              </a:spcBef>
            </a:pPr>
            <a:r>
              <a:rPr lang="en-US" altLang="zh-CN" sz="1800" b="1" dirty="0">
                <a:ea typeface="宋体" panose="02010600030101010101" pitchFamily="2" charset="-122"/>
              </a:rPr>
              <a:t>Russian:</a:t>
            </a:r>
            <a:r>
              <a:rPr lang="en-US" altLang="zh-CN" sz="1800" dirty="0">
                <a:ea typeface="宋体" panose="02010600030101010101" pitchFamily="2" charset="-122"/>
              </a:rPr>
              <a:t> A.A. Volinsky, S.O.K. Plumbing, Heating, Air-conditioning, Vol. 10, pp. 22-24, </a:t>
            </a:r>
            <a:r>
              <a:rPr lang="en-US" altLang="zh-CN" sz="1800" b="1" dirty="0">
                <a:ea typeface="宋体" panose="02010600030101010101" pitchFamily="2" charset="-122"/>
              </a:rPr>
              <a:t>2021</a:t>
            </a:r>
          </a:p>
        </p:txBody>
      </p:sp>
    </p:spTree>
    <p:extLst>
      <p:ext uri="{BB962C8B-B14F-4D97-AF65-F5344CB8AC3E}">
        <p14:creationId xmlns:p14="http://schemas.microsoft.com/office/powerpoint/2010/main" val="2410029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0" y="-275064"/>
            <a:ext cx="12192000" cy="1325563"/>
          </a:xfrm>
        </p:spPr>
        <p:txBody>
          <a:bodyPr>
            <a:normAutofit/>
          </a:bodyPr>
          <a:lstStyle/>
          <a:p>
            <a:pPr algn="ctr"/>
            <a:r>
              <a:rPr lang="zh-CN" altLang="en-US" sz="2800" b="1" dirty="0">
                <a:latin typeface="Times New Roman" panose="02020603050405020304" pitchFamily="18" charset="0"/>
                <a:cs typeface="Times New Roman" panose="02020603050405020304" pitchFamily="18" charset="0"/>
              </a:rPr>
              <a:t>为什么中国闻起来很臭。中国污水处理系统的缺点</a:t>
            </a:r>
            <a:endParaRPr lang="en-US" sz="2800"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9</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80298"/>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05287F7F-6563-5B13-5B59-3BE49E93282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585" t="8779" r="4479" b="3778"/>
          <a:stretch/>
        </p:blipFill>
        <p:spPr>
          <a:xfrm>
            <a:off x="1382487" y="864289"/>
            <a:ext cx="9350828" cy="5057915"/>
          </a:xfrm>
          <a:prstGeom prst="rect">
            <a:avLst/>
          </a:prstGeom>
        </p:spPr>
      </p:pic>
    </p:spTree>
    <p:extLst>
      <p:ext uri="{BB962C8B-B14F-4D97-AF65-F5344CB8AC3E}">
        <p14:creationId xmlns:p14="http://schemas.microsoft.com/office/powerpoint/2010/main" val="4005900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726D-D76E-6A68-66EA-A69860962630}"/>
              </a:ext>
            </a:extLst>
          </p:cNvPr>
          <p:cNvSpPr>
            <a:spLocks noGrp="1"/>
          </p:cNvSpPr>
          <p:nvPr>
            <p:ph type="title"/>
          </p:nvPr>
        </p:nvSpPr>
        <p:spPr>
          <a:xfrm>
            <a:off x="469710" y="-349277"/>
            <a:ext cx="11722289" cy="1325563"/>
          </a:xfrm>
        </p:spPr>
        <p:txBody>
          <a:bodyPr/>
          <a:lstStyle/>
          <a:p>
            <a:pPr algn="ctr"/>
            <a:r>
              <a:rPr lang="en-US" dirty="0">
                <a:latin typeface="Times New Roman" panose="02020603050405020304" pitchFamily="18" charset="0"/>
              </a:rPr>
              <a:t>Causes of Bad Smell in WC </a:t>
            </a:r>
            <a:r>
              <a:rPr lang="zh-CN" altLang="en-US" b="1" dirty="0">
                <a:latin typeface="Times New Roman" panose="02020603050405020304" pitchFamily="18" charset="0"/>
              </a:rPr>
              <a:t>卫生间有异味的原因</a:t>
            </a:r>
            <a:endParaRPr lang="en-US" b="1" dirty="0"/>
          </a:p>
        </p:txBody>
      </p:sp>
      <p:sp>
        <p:nvSpPr>
          <p:cNvPr id="3" name="Номер слайда 5">
            <a:extLst>
              <a:ext uri="{FF2B5EF4-FFF2-40B4-BE49-F238E27FC236}">
                <a16:creationId xmlns:a16="http://schemas.microsoft.com/office/drawing/2014/main" id="{1F243774-B302-CB95-9B85-8A3BB29BE2C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10</a:t>
            </a:fld>
            <a:endParaRPr lang="en-US"/>
          </a:p>
        </p:txBody>
      </p:sp>
      <p:pic>
        <p:nvPicPr>
          <p:cNvPr id="4" name="Picture 3">
            <a:extLst>
              <a:ext uri="{FF2B5EF4-FFF2-40B4-BE49-F238E27FC236}">
                <a16:creationId xmlns:a16="http://schemas.microsoft.com/office/drawing/2014/main" id="{4FE21DCF-2361-949D-BA0B-32414B8C14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6" name="Group 25">
            <a:extLst>
              <a:ext uri="{FF2B5EF4-FFF2-40B4-BE49-F238E27FC236}">
                <a16:creationId xmlns:a16="http://schemas.microsoft.com/office/drawing/2014/main" id="{EF0E2617-C7F2-86EE-A712-D9535B9E76A7}"/>
              </a:ext>
            </a:extLst>
          </p:cNvPr>
          <p:cNvGrpSpPr>
            <a:grpSpLocks/>
          </p:cNvGrpSpPr>
          <p:nvPr/>
        </p:nvGrpSpPr>
        <p:grpSpPr bwMode="auto">
          <a:xfrm>
            <a:off x="0" y="5998027"/>
            <a:ext cx="12192000" cy="152400"/>
            <a:chOff x="192" y="869"/>
            <a:chExt cx="5401" cy="96"/>
          </a:xfrm>
        </p:grpSpPr>
        <p:pic>
          <p:nvPicPr>
            <p:cNvPr id="7" name="Picture 26">
              <a:extLst>
                <a:ext uri="{FF2B5EF4-FFF2-40B4-BE49-F238E27FC236}">
                  <a16:creationId xmlns:a16="http://schemas.microsoft.com/office/drawing/2014/main" id="{CCEDFE93-99E6-90D5-8DFC-D2BE1E38F0C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a:extLst>
                <a:ext uri="{FF2B5EF4-FFF2-40B4-BE49-F238E27FC236}">
                  <a16:creationId xmlns:a16="http://schemas.microsoft.com/office/drawing/2014/main" id="{5E5F9685-3E1B-2EE6-BCD8-7184C2F046B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roup 25">
            <a:extLst>
              <a:ext uri="{FF2B5EF4-FFF2-40B4-BE49-F238E27FC236}">
                <a16:creationId xmlns:a16="http://schemas.microsoft.com/office/drawing/2014/main" id="{A61C7927-98A0-25CF-B599-2B428ACD9EFE}"/>
              </a:ext>
            </a:extLst>
          </p:cNvPr>
          <p:cNvGrpSpPr>
            <a:grpSpLocks/>
          </p:cNvGrpSpPr>
          <p:nvPr/>
        </p:nvGrpSpPr>
        <p:grpSpPr bwMode="auto">
          <a:xfrm>
            <a:off x="398628" y="621382"/>
            <a:ext cx="11394744" cy="128014"/>
            <a:chOff x="192" y="869"/>
            <a:chExt cx="5401" cy="96"/>
          </a:xfrm>
        </p:grpSpPr>
        <p:pic>
          <p:nvPicPr>
            <p:cNvPr id="27" name="Picture 26">
              <a:extLst>
                <a:ext uri="{FF2B5EF4-FFF2-40B4-BE49-F238E27FC236}">
                  <a16:creationId xmlns:a16="http://schemas.microsoft.com/office/drawing/2014/main" id="{54302825-B06B-0235-51E3-BC9DC72FB57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a:extLst>
                <a:ext uri="{FF2B5EF4-FFF2-40B4-BE49-F238E27FC236}">
                  <a16:creationId xmlns:a16="http://schemas.microsoft.com/office/drawing/2014/main" id="{0188EBEB-3C3B-F61C-949F-1796EC47F80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Text Box 24">
            <a:extLst>
              <a:ext uri="{FF2B5EF4-FFF2-40B4-BE49-F238E27FC236}">
                <a16:creationId xmlns:a16="http://schemas.microsoft.com/office/drawing/2014/main" id="{EAF4696A-AE1A-51F5-279B-00AAAEBB785F}"/>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pic>
        <p:nvPicPr>
          <p:cNvPr id="31" name="Video 30">
            <a:hlinkClick r:id="" action="ppaction://media"/>
            <a:extLst>
              <a:ext uri="{FF2B5EF4-FFF2-40B4-BE49-F238E27FC236}">
                <a16:creationId xmlns:a16="http://schemas.microsoft.com/office/drawing/2014/main" id="{11DFD317-2ED2-4B21-5305-B7140AE5C511}"/>
              </a:ext>
            </a:extLst>
          </p:cNvPr>
          <p:cNvPicPr>
            <a:picLocks noChangeAspect="1"/>
          </p:cNvPicPr>
          <p:nvPr>
            <a:videoFile r:link="rId2"/>
            <p:extLst>
              <p:ext uri="{DAA4B4D4-6D71-4841-9C94-3DE7FCFB9230}">
                <p14:media xmlns:p14="http://schemas.microsoft.com/office/powerpoint/2010/main" r:embed="rId1"/>
              </p:ext>
            </p:extLst>
          </p:nvPr>
        </p:nvPicPr>
        <p:blipFill>
          <a:blip r:embed="rId7">
            <a:lum contrast="-1000"/>
          </a:blip>
          <a:stretch>
            <a:fillRect/>
          </a:stretch>
        </p:blipFill>
        <p:spPr>
          <a:xfrm>
            <a:off x="4800600" y="773450"/>
            <a:ext cx="2895600" cy="5161904"/>
          </a:xfrm>
          <a:prstGeom prst="rect">
            <a:avLst/>
          </a:prstGeom>
        </p:spPr>
      </p:pic>
      <p:sp>
        <p:nvSpPr>
          <p:cNvPr id="32" name="Text Box 24">
            <a:extLst>
              <a:ext uri="{FF2B5EF4-FFF2-40B4-BE49-F238E27FC236}">
                <a16:creationId xmlns:a16="http://schemas.microsoft.com/office/drawing/2014/main" id="{C58ABDDF-B267-7230-FFD9-D45357D0482A}"/>
              </a:ext>
            </a:extLst>
          </p:cNvPr>
          <p:cNvSpPr txBox="1">
            <a:spLocks noChangeArrowheads="1"/>
          </p:cNvSpPr>
          <p:nvPr/>
        </p:nvSpPr>
        <p:spPr bwMode="auto">
          <a:xfrm>
            <a:off x="195943" y="1424036"/>
            <a:ext cx="460465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dirty="0"/>
              <a:t>WC means Water Closet, or simply bathroom</a:t>
            </a:r>
          </a:p>
          <a:p>
            <a:pPr eaLnBrk="1" hangingPunct="1">
              <a:spcBef>
                <a:spcPct val="50000"/>
              </a:spcBef>
            </a:pPr>
            <a:r>
              <a:rPr lang="en-US" altLang="zh-CN" sz="2400" b="1" dirty="0"/>
              <a:t>WC </a:t>
            </a:r>
            <a:r>
              <a:rPr lang="zh-CN" altLang="en-US" sz="2400" b="1" dirty="0"/>
              <a:t>表示水厕，或简称为浴室</a:t>
            </a:r>
            <a:endParaRPr lang="pl-PL" altLang="en-US" sz="2400" b="1" dirty="0"/>
          </a:p>
        </p:txBody>
      </p:sp>
      <p:sp>
        <p:nvSpPr>
          <p:cNvPr id="34" name="Text Box 24">
            <a:extLst>
              <a:ext uri="{FF2B5EF4-FFF2-40B4-BE49-F238E27FC236}">
                <a16:creationId xmlns:a16="http://schemas.microsoft.com/office/drawing/2014/main" id="{3F217545-0793-E4CE-3696-B40210CD868C}"/>
              </a:ext>
            </a:extLst>
          </p:cNvPr>
          <p:cNvSpPr txBox="1">
            <a:spLocks noChangeArrowheads="1"/>
          </p:cNvSpPr>
          <p:nvPr/>
        </p:nvSpPr>
        <p:spPr bwMode="auto">
          <a:xfrm>
            <a:off x="7696201" y="5015435"/>
            <a:ext cx="433089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dirty="0"/>
              <a:t>https://www.douyin.com/video/7141320180952468773</a:t>
            </a:r>
            <a:endParaRPr lang="pl-PL" altLang="en-US" sz="2400" dirty="0"/>
          </a:p>
        </p:txBody>
      </p:sp>
    </p:spTree>
    <p:extLst>
      <p:ext uri="{BB962C8B-B14F-4D97-AF65-F5344CB8AC3E}">
        <p14:creationId xmlns:p14="http://schemas.microsoft.com/office/powerpoint/2010/main" val="143115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084"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8F3C-D28A-A8D7-66BD-9A0E5F7789B6}"/>
              </a:ext>
            </a:extLst>
          </p:cNvPr>
          <p:cNvSpPr>
            <a:spLocks noGrp="1"/>
          </p:cNvSpPr>
          <p:nvPr>
            <p:ph type="title"/>
          </p:nvPr>
        </p:nvSpPr>
        <p:spPr>
          <a:xfrm>
            <a:off x="-413657" y="-378056"/>
            <a:ext cx="12646601"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Device to Properly Install Toilet </a:t>
            </a:r>
            <a:r>
              <a:rPr lang="zh-CN" altLang="en-US" sz="4000" dirty="0">
                <a:latin typeface="Times New Roman" panose="02020603050405020304" pitchFamily="18" charset="0"/>
                <a:cs typeface="Times New Roman" panose="02020603050405020304" pitchFamily="18" charset="0"/>
              </a:rPr>
              <a:t>正确安装马桶的装置</a:t>
            </a:r>
            <a:endParaRPr lang="en-US" sz="4000" dirty="0">
              <a:latin typeface="Times New Roman" panose="02020603050405020304" pitchFamily="18" charset="0"/>
              <a:cs typeface="Times New Roman" panose="02020603050405020304" pitchFamily="18" charset="0"/>
            </a:endParaRPr>
          </a:p>
        </p:txBody>
      </p:sp>
      <p:grpSp>
        <p:nvGrpSpPr>
          <p:cNvPr id="30" name="Group 29">
            <a:extLst>
              <a:ext uri="{FF2B5EF4-FFF2-40B4-BE49-F238E27FC236}">
                <a16:creationId xmlns:a16="http://schemas.microsoft.com/office/drawing/2014/main" id="{6EB3C28C-C147-5476-3F09-5273DBC3008E}"/>
              </a:ext>
            </a:extLst>
          </p:cNvPr>
          <p:cNvGrpSpPr>
            <a:grpSpLocks/>
          </p:cNvGrpSpPr>
          <p:nvPr/>
        </p:nvGrpSpPr>
        <p:grpSpPr bwMode="auto">
          <a:xfrm>
            <a:off x="398628" y="623430"/>
            <a:ext cx="11394744" cy="128014"/>
            <a:chOff x="192" y="869"/>
            <a:chExt cx="5401" cy="96"/>
          </a:xfrm>
        </p:grpSpPr>
        <p:pic>
          <p:nvPicPr>
            <p:cNvPr id="31" name="Picture 30">
              <a:extLst>
                <a:ext uri="{FF2B5EF4-FFF2-40B4-BE49-F238E27FC236}">
                  <a16:creationId xmlns:a16="http://schemas.microsoft.com/office/drawing/2014/main" id="{3F81F223-4D68-746A-E77D-6F6515B248D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a:extLst>
                <a:ext uri="{FF2B5EF4-FFF2-40B4-BE49-F238E27FC236}">
                  <a16:creationId xmlns:a16="http://schemas.microsoft.com/office/drawing/2014/main" id="{318ED7B9-21F1-0437-3B1D-F34FFA7F239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Номер слайда 5">
            <a:extLst>
              <a:ext uri="{FF2B5EF4-FFF2-40B4-BE49-F238E27FC236}">
                <a16:creationId xmlns:a16="http://schemas.microsoft.com/office/drawing/2014/main" id="{99F9AFE9-BAA4-92B1-F470-B76B7AB61589}"/>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11</a:t>
            </a:fld>
            <a:endParaRPr lang="en-US"/>
          </a:p>
        </p:txBody>
      </p:sp>
      <p:pic>
        <p:nvPicPr>
          <p:cNvPr id="34" name="Picture 33">
            <a:extLst>
              <a:ext uri="{FF2B5EF4-FFF2-40B4-BE49-F238E27FC236}">
                <a16:creationId xmlns:a16="http://schemas.microsoft.com/office/drawing/2014/main" id="{1B09135F-B761-D4C5-D0FC-B02B962000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36" name="Group 25">
            <a:extLst>
              <a:ext uri="{FF2B5EF4-FFF2-40B4-BE49-F238E27FC236}">
                <a16:creationId xmlns:a16="http://schemas.microsoft.com/office/drawing/2014/main" id="{3907DE7D-59DA-4D26-4909-9EF0A41584F8}"/>
              </a:ext>
            </a:extLst>
          </p:cNvPr>
          <p:cNvGrpSpPr>
            <a:grpSpLocks/>
          </p:cNvGrpSpPr>
          <p:nvPr/>
        </p:nvGrpSpPr>
        <p:grpSpPr bwMode="auto">
          <a:xfrm>
            <a:off x="0" y="5998027"/>
            <a:ext cx="12192000" cy="152400"/>
            <a:chOff x="192" y="869"/>
            <a:chExt cx="5401" cy="96"/>
          </a:xfrm>
        </p:grpSpPr>
        <p:pic>
          <p:nvPicPr>
            <p:cNvPr id="37" name="Picture 26">
              <a:extLst>
                <a:ext uri="{FF2B5EF4-FFF2-40B4-BE49-F238E27FC236}">
                  <a16:creationId xmlns:a16="http://schemas.microsoft.com/office/drawing/2014/main" id="{1AC42062-7219-D4BD-B154-026CE330E8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7">
              <a:extLst>
                <a:ext uri="{FF2B5EF4-FFF2-40B4-BE49-F238E27FC236}">
                  <a16:creationId xmlns:a16="http://schemas.microsoft.com/office/drawing/2014/main" id="{37F566C7-69AC-2F57-F8D7-3EA33629BC9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 name="Text Box 24">
            <a:extLst>
              <a:ext uri="{FF2B5EF4-FFF2-40B4-BE49-F238E27FC236}">
                <a16:creationId xmlns:a16="http://schemas.microsoft.com/office/drawing/2014/main" id="{B81F8626-A796-E188-DF3E-8140A0504912}"/>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pic>
        <p:nvPicPr>
          <p:cNvPr id="42" name="Video 41">
            <a:hlinkClick r:id="" action="ppaction://media"/>
            <a:extLst>
              <a:ext uri="{FF2B5EF4-FFF2-40B4-BE49-F238E27FC236}">
                <a16:creationId xmlns:a16="http://schemas.microsoft.com/office/drawing/2014/main" id="{C6D0E03B-BF10-8773-B696-FC000C14287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724400" y="796855"/>
            <a:ext cx="2873829" cy="5123093"/>
          </a:xfrm>
          <a:prstGeom prst="rect">
            <a:avLst/>
          </a:prstGeom>
        </p:spPr>
      </p:pic>
      <p:sp>
        <p:nvSpPr>
          <p:cNvPr id="43" name="Text Box 24">
            <a:extLst>
              <a:ext uri="{FF2B5EF4-FFF2-40B4-BE49-F238E27FC236}">
                <a16:creationId xmlns:a16="http://schemas.microsoft.com/office/drawing/2014/main" id="{F20E04E4-1D45-3AE3-BF63-6B1B9FFEDFF4}"/>
              </a:ext>
            </a:extLst>
          </p:cNvPr>
          <p:cNvSpPr txBox="1">
            <a:spLocks noChangeArrowheads="1"/>
          </p:cNvSpPr>
          <p:nvPr/>
        </p:nvSpPr>
        <p:spPr bwMode="auto">
          <a:xfrm>
            <a:off x="7696201" y="5015435"/>
            <a:ext cx="433089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dirty="0"/>
              <a:t>https://www.douyin.com/video/7167317554631904523</a:t>
            </a:r>
            <a:endParaRPr lang="pl-PL" altLang="en-US" sz="2400" dirty="0"/>
          </a:p>
        </p:txBody>
      </p:sp>
      <p:sp>
        <p:nvSpPr>
          <p:cNvPr id="44" name="Text Box 24">
            <a:extLst>
              <a:ext uri="{FF2B5EF4-FFF2-40B4-BE49-F238E27FC236}">
                <a16:creationId xmlns:a16="http://schemas.microsoft.com/office/drawing/2014/main" id="{58969BBC-FFF0-2D49-F62A-79BB29AB054A}"/>
              </a:ext>
            </a:extLst>
          </p:cNvPr>
          <p:cNvSpPr txBox="1">
            <a:spLocks noChangeArrowheads="1"/>
          </p:cNvSpPr>
          <p:nvPr/>
        </p:nvSpPr>
        <p:spPr bwMode="auto">
          <a:xfrm>
            <a:off x="195943" y="1424036"/>
            <a:ext cx="460465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dirty="0"/>
              <a:t>Must be used for every toilet installation in China</a:t>
            </a:r>
          </a:p>
          <a:p>
            <a:pPr eaLnBrk="1" hangingPunct="1">
              <a:spcBef>
                <a:spcPct val="50000"/>
              </a:spcBef>
            </a:pPr>
            <a:r>
              <a:rPr lang="zh-CN" altLang="en-US" sz="2400" b="1" dirty="0"/>
              <a:t>中国每个厕所安装都必须使用</a:t>
            </a:r>
            <a:endParaRPr lang="pl-PL" altLang="en-US" sz="2400" b="1" dirty="0"/>
          </a:p>
        </p:txBody>
      </p:sp>
    </p:spTree>
    <p:extLst>
      <p:ext uri="{BB962C8B-B14F-4D97-AF65-F5344CB8AC3E}">
        <p14:creationId xmlns:p14="http://schemas.microsoft.com/office/powerpoint/2010/main" val="183874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667"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2"/>
                </p:tgtEl>
              </p:cMediaNode>
            </p:video>
            <p:seq concurrent="1" nextAc="seek">
              <p:cTn id="8" restart="whenNotActive" fill="hold" evtFilter="cancelBubble" nodeType="interactiveSeq">
                <p:stCondLst>
                  <p:cond evt="onClick" delay="0">
                    <p:tgtEl>
                      <p:spTgt spid="4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2"/>
                                        </p:tgtEl>
                                      </p:cBhvr>
                                    </p:cmd>
                                  </p:childTnLst>
                                </p:cTn>
                              </p:par>
                            </p:childTnLst>
                          </p:cTn>
                        </p:par>
                      </p:childTnLst>
                    </p:cTn>
                  </p:par>
                </p:childTnLst>
              </p:cTn>
              <p:nextCondLst>
                <p:cond evt="onClick" delay="0">
                  <p:tgtEl>
                    <p:spTgt spid="4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F97F-B5CC-90FE-42B8-F0768E869951}"/>
              </a:ext>
            </a:extLst>
          </p:cNvPr>
          <p:cNvSpPr>
            <a:spLocks noGrp="1"/>
          </p:cNvSpPr>
          <p:nvPr>
            <p:ph type="title"/>
          </p:nvPr>
        </p:nvSpPr>
        <p:spPr>
          <a:xfrm>
            <a:off x="-163286" y="-289968"/>
            <a:ext cx="12442372" cy="1325563"/>
          </a:xfrm>
        </p:spPr>
        <p:txBody>
          <a:bodyPr>
            <a:normAutofit/>
          </a:bodyPr>
          <a:lstStyle/>
          <a:p>
            <a:pPr algn="ctr"/>
            <a:r>
              <a:rPr lang="en-US" sz="4000" dirty="0" err="1">
                <a:latin typeface="Times New Roman" panose="02020603050405020304" pitchFamily="18" charset="0"/>
                <a:cs typeface="Times New Roman" panose="02020603050405020304" pitchFamily="18" charset="0"/>
              </a:rPr>
              <a:t>Dinis</a:t>
            </a:r>
            <a:r>
              <a:rPr lang="en-US" sz="4000" dirty="0">
                <a:latin typeface="Times New Roman" panose="02020603050405020304" pitchFamily="18" charset="0"/>
                <a:cs typeface="Times New Roman" panose="02020603050405020304" pitchFamily="18" charset="0"/>
              </a:rPr>
              <a:t> Business Hotel. Luoyang </a:t>
            </a:r>
            <a:r>
              <a:rPr lang="zh-CN" altLang="en-US" sz="4000" dirty="0">
                <a:latin typeface="Times New Roman" panose="02020603050405020304" pitchFamily="18" charset="0"/>
                <a:cs typeface="Times New Roman" panose="02020603050405020304" pitchFamily="18" charset="0"/>
              </a:rPr>
              <a:t>迪尼斯商务酒店。洛阳</a:t>
            </a:r>
            <a:endParaRPr lang="en-US" sz="4000"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782827C3-F6AC-5615-CD81-455F7EA3124B}"/>
              </a:ext>
            </a:extLst>
          </p:cNvPr>
          <p:cNvGrpSpPr>
            <a:grpSpLocks/>
          </p:cNvGrpSpPr>
          <p:nvPr/>
        </p:nvGrpSpPr>
        <p:grpSpPr bwMode="auto">
          <a:xfrm>
            <a:off x="398628" y="658526"/>
            <a:ext cx="11394744" cy="128014"/>
            <a:chOff x="192" y="869"/>
            <a:chExt cx="5401" cy="96"/>
          </a:xfrm>
        </p:grpSpPr>
        <p:pic>
          <p:nvPicPr>
            <p:cNvPr id="4" name="Picture 3">
              <a:extLst>
                <a:ext uri="{FF2B5EF4-FFF2-40B4-BE49-F238E27FC236}">
                  <a16:creationId xmlns:a16="http://schemas.microsoft.com/office/drawing/2014/main" id="{F9B28636-9621-0FAB-04D6-3E280BB25C8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22E06F0-5E2C-B82F-7A97-C464EA2FA76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Номер слайда 5">
            <a:extLst>
              <a:ext uri="{FF2B5EF4-FFF2-40B4-BE49-F238E27FC236}">
                <a16:creationId xmlns:a16="http://schemas.microsoft.com/office/drawing/2014/main" id="{809C3EC8-CE35-8A99-B7BD-57DD1658C91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12</a:t>
            </a:fld>
            <a:endParaRPr lang="en-US"/>
          </a:p>
        </p:txBody>
      </p:sp>
      <p:pic>
        <p:nvPicPr>
          <p:cNvPr id="7" name="Picture 6">
            <a:extLst>
              <a:ext uri="{FF2B5EF4-FFF2-40B4-BE49-F238E27FC236}">
                <a16:creationId xmlns:a16="http://schemas.microsoft.com/office/drawing/2014/main" id="{C262F170-39EA-40F2-2F6B-216EFA4E7D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9" name="Text Box 24">
            <a:extLst>
              <a:ext uri="{FF2B5EF4-FFF2-40B4-BE49-F238E27FC236}">
                <a16:creationId xmlns:a16="http://schemas.microsoft.com/office/drawing/2014/main" id="{0BFEAA01-D063-1B2E-C277-4B1E7ACDEAB9}"/>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25">
            <a:extLst>
              <a:ext uri="{FF2B5EF4-FFF2-40B4-BE49-F238E27FC236}">
                <a16:creationId xmlns:a16="http://schemas.microsoft.com/office/drawing/2014/main" id="{E31DE385-42F6-E0CB-907E-03903F0512A3}"/>
              </a:ext>
            </a:extLst>
          </p:cNvPr>
          <p:cNvGrpSpPr>
            <a:grpSpLocks/>
          </p:cNvGrpSpPr>
          <p:nvPr/>
        </p:nvGrpSpPr>
        <p:grpSpPr bwMode="auto">
          <a:xfrm>
            <a:off x="0" y="5998027"/>
            <a:ext cx="12192000" cy="152400"/>
            <a:chOff x="192" y="869"/>
            <a:chExt cx="5401" cy="96"/>
          </a:xfrm>
        </p:grpSpPr>
        <p:pic>
          <p:nvPicPr>
            <p:cNvPr id="11" name="Picture 26">
              <a:extLst>
                <a:ext uri="{FF2B5EF4-FFF2-40B4-BE49-F238E27FC236}">
                  <a16:creationId xmlns:a16="http://schemas.microsoft.com/office/drawing/2014/main" id="{7EB45356-7E3D-B4E4-1918-D7637FF7060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7">
              <a:extLst>
                <a:ext uri="{FF2B5EF4-FFF2-40B4-BE49-F238E27FC236}">
                  <a16:creationId xmlns:a16="http://schemas.microsoft.com/office/drawing/2014/main" id="{88304201-7945-243E-605D-B96A2706EF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Picture 14">
            <a:extLst>
              <a:ext uri="{FF2B5EF4-FFF2-40B4-BE49-F238E27FC236}">
                <a16:creationId xmlns:a16="http://schemas.microsoft.com/office/drawing/2014/main" id="{CFB80026-7649-97F7-87C0-C3D6B041EE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8031" y="851880"/>
            <a:ext cx="3804255" cy="5072340"/>
          </a:xfrm>
          <a:prstGeom prst="rect">
            <a:avLst/>
          </a:prstGeom>
        </p:spPr>
      </p:pic>
      <p:pic>
        <p:nvPicPr>
          <p:cNvPr id="17" name="Picture 16">
            <a:extLst>
              <a:ext uri="{FF2B5EF4-FFF2-40B4-BE49-F238E27FC236}">
                <a16:creationId xmlns:a16="http://schemas.microsoft.com/office/drawing/2014/main" id="{B7DBDDF5-3489-308B-935A-A24CEA56F8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84711" y="820964"/>
            <a:ext cx="3812108" cy="5082811"/>
          </a:xfrm>
          <a:prstGeom prst="rect">
            <a:avLst/>
          </a:prstGeom>
        </p:spPr>
      </p:pic>
      <p:pic>
        <p:nvPicPr>
          <p:cNvPr id="19" name="Picture 18">
            <a:extLst>
              <a:ext uri="{FF2B5EF4-FFF2-40B4-BE49-F238E27FC236}">
                <a16:creationId xmlns:a16="http://schemas.microsoft.com/office/drawing/2014/main" id="{ABD96E33-84F7-559C-408E-E29C0830EE0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977944" y="848134"/>
            <a:ext cx="3804253" cy="5022983"/>
          </a:xfrm>
          <a:prstGeom prst="rect">
            <a:avLst/>
          </a:prstGeom>
        </p:spPr>
      </p:pic>
      <p:sp>
        <p:nvSpPr>
          <p:cNvPr id="20" name="Text Box 24">
            <a:extLst>
              <a:ext uri="{FF2B5EF4-FFF2-40B4-BE49-F238E27FC236}">
                <a16:creationId xmlns:a16="http://schemas.microsoft.com/office/drawing/2014/main" id="{87A9F4AD-A2B8-A657-D684-E5F7BF804CB6}"/>
              </a:ext>
            </a:extLst>
          </p:cNvPr>
          <p:cNvSpPr txBox="1">
            <a:spLocks noChangeArrowheads="1"/>
          </p:cNvSpPr>
          <p:nvPr/>
        </p:nvSpPr>
        <p:spPr bwMode="auto">
          <a:xfrm>
            <a:off x="-38100" y="4635016"/>
            <a:ext cx="1219199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solidFill>
                  <a:srgbClr val="FFFF00"/>
                </a:solidFill>
              </a:rPr>
              <a:t>Every room on the third floor was remodeled in 2023</a:t>
            </a:r>
          </a:p>
          <a:p>
            <a:pPr algn="ctr" eaLnBrk="1" hangingPunct="1">
              <a:spcBef>
                <a:spcPct val="50000"/>
              </a:spcBef>
            </a:pPr>
            <a:r>
              <a:rPr lang="zh-CN" altLang="en-US" sz="2400" b="1" dirty="0">
                <a:solidFill>
                  <a:srgbClr val="FFFF00"/>
                </a:solidFill>
              </a:rPr>
              <a:t>三楼所有房间均于</a:t>
            </a:r>
            <a:r>
              <a:rPr lang="en-US" altLang="zh-CN" sz="2400" b="1" dirty="0">
                <a:solidFill>
                  <a:srgbClr val="FFFF00"/>
                </a:solidFill>
              </a:rPr>
              <a:t>2023</a:t>
            </a:r>
            <a:r>
              <a:rPr lang="zh-CN" altLang="en-US" sz="2400" b="1" dirty="0">
                <a:solidFill>
                  <a:srgbClr val="FFFF00"/>
                </a:solidFill>
              </a:rPr>
              <a:t>年重新装修</a:t>
            </a:r>
            <a:endParaRPr lang="pl-PL" altLang="en-US" sz="2400" b="1" dirty="0">
              <a:solidFill>
                <a:srgbClr val="FFFF00"/>
              </a:solidFill>
            </a:endParaRPr>
          </a:p>
        </p:txBody>
      </p:sp>
      <p:sp>
        <p:nvSpPr>
          <p:cNvPr id="21" name="Text Box 24">
            <a:extLst>
              <a:ext uri="{FF2B5EF4-FFF2-40B4-BE49-F238E27FC236}">
                <a16:creationId xmlns:a16="http://schemas.microsoft.com/office/drawing/2014/main" id="{2BE91BBA-E940-245A-F402-57030082C499}"/>
              </a:ext>
            </a:extLst>
          </p:cNvPr>
          <p:cNvSpPr txBox="1">
            <a:spLocks noChangeArrowheads="1"/>
          </p:cNvSpPr>
          <p:nvPr/>
        </p:nvSpPr>
        <p:spPr bwMode="auto">
          <a:xfrm>
            <a:off x="353792" y="835900"/>
            <a:ext cx="1219199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solidFill>
                  <a:schemeClr val="accent1"/>
                </a:solidFill>
              </a:rPr>
              <a:t>Thousands of hotels like this all </a:t>
            </a:r>
            <a:r>
              <a:rPr lang="en-US" altLang="en-US" sz="2400" b="1" dirty="0">
                <a:solidFill>
                  <a:schemeClr val="bg1"/>
                </a:solidFill>
              </a:rPr>
              <a:t>over</a:t>
            </a:r>
            <a:r>
              <a:rPr lang="en-US" altLang="en-US" sz="2400" b="1" dirty="0">
                <a:solidFill>
                  <a:schemeClr val="accent1"/>
                </a:solidFill>
              </a:rPr>
              <a:t> </a:t>
            </a:r>
            <a:r>
              <a:rPr lang="en-US" altLang="en-US" sz="2400" b="1" dirty="0">
                <a:solidFill>
                  <a:schemeClr val="bg1"/>
                </a:solidFill>
              </a:rPr>
              <a:t>China</a:t>
            </a:r>
          </a:p>
          <a:p>
            <a:pPr algn="ctr" eaLnBrk="1" hangingPunct="1">
              <a:spcBef>
                <a:spcPct val="50000"/>
              </a:spcBef>
            </a:pPr>
            <a:r>
              <a:rPr lang="zh-CN" altLang="en-US" sz="3200" b="1" dirty="0">
                <a:solidFill>
                  <a:schemeClr val="bg1"/>
                </a:solidFill>
              </a:rPr>
              <a:t>洛阳迪尼斯商务酒店</a:t>
            </a:r>
            <a:endParaRPr lang="pl-PL" altLang="en-US" sz="3200" b="1" dirty="0">
              <a:solidFill>
                <a:schemeClr val="bg1"/>
              </a:solidFill>
            </a:endParaRPr>
          </a:p>
        </p:txBody>
      </p:sp>
    </p:spTree>
    <p:extLst>
      <p:ext uri="{BB962C8B-B14F-4D97-AF65-F5344CB8AC3E}">
        <p14:creationId xmlns:p14="http://schemas.microsoft.com/office/powerpoint/2010/main" val="197489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F97F-B5CC-90FE-42B8-F0768E869951}"/>
              </a:ext>
            </a:extLst>
          </p:cNvPr>
          <p:cNvSpPr>
            <a:spLocks noGrp="1"/>
          </p:cNvSpPr>
          <p:nvPr>
            <p:ph type="title"/>
          </p:nvPr>
        </p:nvSpPr>
        <p:spPr>
          <a:xfrm>
            <a:off x="838200" y="-289968"/>
            <a:ext cx="10515600" cy="1325563"/>
          </a:xfrm>
        </p:spPr>
        <p:txBody>
          <a:bodyPr/>
          <a:lstStyle/>
          <a:p>
            <a:pPr algn="ctr"/>
            <a:r>
              <a:rPr lang="en-US" dirty="0">
                <a:latin typeface="Times New Roman" panose="02020603050405020304" pitchFamily="18" charset="0"/>
                <a:cs typeface="Times New Roman" panose="02020603050405020304" pitchFamily="18" charset="0"/>
              </a:rPr>
              <a:t>Toilet Improper Installation </a:t>
            </a:r>
            <a:r>
              <a:rPr lang="zh-CN" altLang="en-US" dirty="0">
                <a:latin typeface="Times New Roman" panose="02020603050405020304" pitchFamily="18" charset="0"/>
                <a:cs typeface="Times New Roman" panose="02020603050405020304" pitchFamily="18" charset="0"/>
              </a:rPr>
              <a:t>马桶安装不当</a:t>
            </a:r>
            <a:endParaRPr lang="en-US"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782827C3-F6AC-5615-CD81-455F7EA3124B}"/>
              </a:ext>
            </a:extLst>
          </p:cNvPr>
          <p:cNvGrpSpPr>
            <a:grpSpLocks/>
          </p:cNvGrpSpPr>
          <p:nvPr/>
        </p:nvGrpSpPr>
        <p:grpSpPr bwMode="auto">
          <a:xfrm>
            <a:off x="398628" y="658526"/>
            <a:ext cx="11394744" cy="128014"/>
            <a:chOff x="192" y="869"/>
            <a:chExt cx="5401" cy="96"/>
          </a:xfrm>
        </p:grpSpPr>
        <p:pic>
          <p:nvPicPr>
            <p:cNvPr id="4" name="Picture 3">
              <a:extLst>
                <a:ext uri="{FF2B5EF4-FFF2-40B4-BE49-F238E27FC236}">
                  <a16:creationId xmlns:a16="http://schemas.microsoft.com/office/drawing/2014/main" id="{F9B28636-9621-0FAB-04D6-3E280BB25C8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22E06F0-5E2C-B82F-7A97-C464EA2FA76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Номер слайда 5">
            <a:extLst>
              <a:ext uri="{FF2B5EF4-FFF2-40B4-BE49-F238E27FC236}">
                <a16:creationId xmlns:a16="http://schemas.microsoft.com/office/drawing/2014/main" id="{809C3EC8-CE35-8A99-B7BD-57DD1658C91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13</a:t>
            </a:fld>
            <a:endParaRPr lang="en-US"/>
          </a:p>
        </p:txBody>
      </p:sp>
      <p:pic>
        <p:nvPicPr>
          <p:cNvPr id="7" name="Picture 6">
            <a:extLst>
              <a:ext uri="{FF2B5EF4-FFF2-40B4-BE49-F238E27FC236}">
                <a16:creationId xmlns:a16="http://schemas.microsoft.com/office/drawing/2014/main" id="{C262F170-39EA-40F2-2F6B-216EFA4E7D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9" name="Text Box 24">
            <a:extLst>
              <a:ext uri="{FF2B5EF4-FFF2-40B4-BE49-F238E27FC236}">
                <a16:creationId xmlns:a16="http://schemas.microsoft.com/office/drawing/2014/main" id="{0BFEAA01-D063-1B2E-C277-4B1E7ACDEAB9}"/>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25">
            <a:extLst>
              <a:ext uri="{FF2B5EF4-FFF2-40B4-BE49-F238E27FC236}">
                <a16:creationId xmlns:a16="http://schemas.microsoft.com/office/drawing/2014/main" id="{E31DE385-42F6-E0CB-907E-03903F0512A3}"/>
              </a:ext>
            </a:extLst>
          </p:cNvPr>
          <p:cNvGrpSpPr>
            <a:grpSpLocks/>
          </p:cNvGrpSpPr>
          <p:nvPr/>
        </p:nvGrpSpPr>
        <p:grpSpPr bwMode="auto">
          <a:xfrm>
            <a:off x="0" y="5998027"/>
            <a:ext cx="12192000" cy="152400"/>
            <a:chOff x="192" y="869"/>
            <a:chExt cx="5401" cy="96"/>
          </a:xfrm>
        </p:grpSpPr>
        <p:pic>
          <p:nvPicPr>
            <p:cNvPr id="11" name="Picture 26">
              <a:extLst>
                <a:ext uri="{FF2B5EF4-FFF2-40B4-BE49-F238E27FC236}">
                  <a16:creationId xmlns:a16="http://schemas.microsoft.com/office/drawing/2014/main" id="{7EB45356-7E3D-B4E4-1918-D7637FF7060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7">
              <a:extLst>
                <a:ext uri="{FF2B5EF4-FFF2-40B4-BE49-F238E27FC236}">
                  <a16:creationId xmlns:a16="http://schemas.microsoft.com/office/drawing/2014/main" id="{88304201-7945-243E-605D-B96A2706EF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E0BF1815-0D71-99C9-D10A-9B49BBB9A6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15880" y="806955"/>
            <a:ext cx="3812419" cy="5083225"/>
          </a:xfrm>
          <a:prstGeom prst="rect">
            <a:avLst/>
          </a:prstGeom>
        </p:spPr>
      </p:pic>
      <p:pic>
        <p:nvPicPr>
          <p:cNvPr id="20" name="Picture 19">
            <a:extLst>
              <a:ext uri="{FF2B5EF4-FFF2-40B4-BE49-F238E27FC236}">
                <a16:creationId xmlns:a16="http://schemas.microsoft.com/office/drawing/2014/main" id="{D90F8259-030A-469C-F133-020A9BE730C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750071" y="816482"/>
            <a:ext cx="3812420" cy="5083227"/>
          </a:xfrm>
          <a:prstGeom prst="rect">
            <a:avLst/>
          </a:prstGeom>
        </p:spPr>
      </p:pic>
      <p:sp>
        <p:nvSpPr>
          <p:cNvPr id="25" name="Text Box 24">
            <a:extLst>
              <a:ext uri="{FF2B5EF4-FFF2-40B4-BE49-F238E27FC236}">
                <a16:creationId xmlns:a16="http://schemas.microsoft.com/office/drawing/2014/main" id="{C7560CEB-3F97-7253-5CB8-9BC6EDFFE26F}"/>
              </a:ext>
            </a:extLst>
          </p:cNvPr>
          <p:cNvSpPr txBox="1">
            <a:spLocks noChangeArrowheads="1"/>
          </p:cNvSpPr>
          <p:nvPr/>
        </p:nvSpPr>
        <p:spPr bwMode="auto">
          <a:xfrm>
            <a:off x="119747" y="810108"/>
            <a:ext cx="10972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solidFill>
                  <a:srgbClr val="FFFF00"/>
                </a:solidFill>
              </a:rPr>
              <a:t>Room 8326 after remodel Room 8623 no remodel</a:t>
            </a:r>
          </a:p>
          <a:p>
            <a:pPr algn="ctr" eaLnBrk="1" hangingPunct="1">
              <a:spcBef>
                <a:spcPct val="50000"/>
              </a:spcBef>
            </a:pPr>
            <a:r>
              <a:rPr lang="ja-JP" altLang="en-US" sz="2400" b="1" dirty="0">
                <a:solidFill>
                  <a:srgbClr val="FFFF00"/>
                </a:solidFill>
              </a:rPr>
              <a:t> 改造后的</a:t>
            </a:r>
            <a:r>
              <a:rPr lang="en-US" altLang="ja-JP" sz="2400" b="1" dirty="0">
                <a:solidFill>
                  <a:srgbClr val="FFFF00"/>
                </a:solidFill>
              </a:rPr>
              <a:t>8326</a:t>
            </a:r>
            <a:r>
              <a:rPr lang="ja-JP" altLang="en-US" sz="2400" b="1" dirty="0">
                <a:solidFill>
                  <a:srgbClr val="FFFF00"/>
                </a:solidFill>
              </a:rPr>
              <a:t>室             </a:t>
            </a:r>
            <a:r>
              <a:rPr lang="en-US" altLang="ja-JP" sz="2400" b="1" dirty="0">
                <a:solidFill>
                  <a:srgbClr val="FFFF00"/>
                </a:solidFill>
              </a:rPr>
              <a:t>8623</a:t>
            </a:r>
            <a:r>
              <a:rPr lang="ja-JP" altLang="en-US" sz="2400" b="1" dirty="0">
                <a:solidFill>
                  <a:srgbClr val="FFFF00"/>
                </a:solidFill>
              </a:rPr>
              <a:t>室无装修 </a:t>
            </a:r>
            <a:endParaRPr lang="pl-PL" altLang="en-US" sz="2400" b="1" dirty="0">
              <a:solidFill>
                <a:srgbClr val="FFFF00"/>
              </a:solidFill>
            </a:endParaRPr>
          </a:p>
        </p:txBody>
      </p:sp>
      <p:sp>
        <p:nvSpPr>
          <p:cNvPr id="26" name="Text Box 24">
            <a:extLst>
              <a:ext uri="{FF2B5EF4-FFF2-40B4-BE49-F238E27FC236}">
                <a16:creationId xmlns:a16="http://schemas.microsoft.com/office/drawing/2014/main" id="{74014BEE-EBE1-463D-F9D0-82D82FF4853B}"/>
              </a:ext>
            </a:extLst>
          </p:cNvPr>
          <p:cNvSpPr txBox="1">
            <a:spLocks noChangeArrowheads="1"/>
          </p:cNvSpPr>
          <p:nvPr/>
        </p:nvSpPr>
        <p:spPr bwMode="auto">
          <a:xfrm>
            <a:off x="1818683" y="1736727"/>
            <a:ext cx="4006811"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TW" sz="2400" b="1" dirty="0">
                <a:solidFill>
                  <a:srgbClr val="FFFF00"/>
                </a:solidFill>
              </a:rPr>
              <a:t>Unsealed toilet leaking sewage</a:t>
            </a:r>
          </a:p>
          <a:p>
            <a:pPr algn="ctr" eaLnBrk="1" hangingPunct="1">
              <a:spcBef>
                <a:spcPct val="50000"/>
              </a:spcBef>
            </a:pPr>
            <a:r>
              <a:rPr lang="zh-CN" altLang="en-US" sz="2800" b="1" dirty="0">
                <a:solidFill>
                  <a:schemeClr val="bg1"/>
                </a:solidFill>
              </a:rPr>
              <a:t>厕所未密封漏污水</a:t>
            </a:r>
            <a:endParaRPr lang="en-US" altLang="zh-TW" sz="2800" b="1" dirty="0">
              <a:solidFill>
                <a:schemeClr val="bg1"/>
              </a:solidFill>
            </a:endParaRPr>
          </a:p>
        </p:txBody>
      </p:sp>
      <p:sp>
        <p:nvSpPr>
          <p:cNvPr id="27" name="Text Box 24">
            <a:extLst>
              <a:ext uri="{FF2B5EF4-FFF2-40B4-BE49-F238E27FC236}">
                <a16:creationId xmlns:a16="http://schemas.microsoft.com/office/drawing/2014/main" id="{C3F51D8B-76F3-202F-9C08-E0195782C06D}"/>
              </a:ext>
            </a:extLst>
          </p:cNvPr>
          <p:cNvSpPr txBox="1">
            <a:spLocks noChangeArrowheads="1"/>
          </p:cNvSpPr>
          <p:nvPr/>
        </p:nvSpPr>
        <p:spPr bwMode="auto">
          <a:xfrm>
            <a:off x="5606147" y="4913255"/>
            <a:ext cx="400681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TW" sz="2400" b="1" dirty="0">
                <a:solidFill>
                  <a:schemeClr val="bg1"/>
                </a:solidFill>
              </a:rPr>
              <a:t>Off pipe </a:t>
            </a:r>
            <a:r>
              <a:rPr lang="en-US" altLang="zh-TW" sz="2400" b="1" dirty="0"/>
              <a:t>center</a:t>
            </a:r>
          </a:p>
          <a:p>
            <a:pPr algn="ctr" eaLnBrk="1" hangingPunct="1">
              <a:spcBef>
                <a:spcPct val="50000"/>
              </a:spcBef>
            </a:pPr>
            <a:r>
              <a:rPr lang="ja-JP" altLang="en-US" sz="2800" b="1" dirty="0">
                <a:solidFill>
                  <a:schemeClr val="bg1"/>
                </a:solidFill>
              </a:rPr>
              <a:t>离管中心</a:t>
            </a:r>
            <a:endParaRPr lang="en-US" altLang="zh-TW" sz="2800" b="1" dirty="0">
              <a:solidFill>
                <a:schemeClr val="bg1"/>
              </a:solidFill>
            </a:endParaRPr>
          </a:p>
        </p:txBody>
      </p:sp>
    </p:spTree>
    <p:extLst>
      <p:ext uri="{BB962C8B-B14F-4D97-AF65-F5344CB8AC3E}">
        <p14:creationId xmlns:p14="http://schemas.microsoft.com/office/powerpoint/2010/main" val="441973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Building Code </a:t>
            </a:r>
            <a:r>
              <a:rPr lang="ja-JP" altLang="en-US" dirty="0">
                <a:latin typeface="Times New Roman" panose="02020603050405020304" pitchFamily="18" charset="0"/>
                <a:cs typeface="Times New Roman" panose="02020603050405020304" pitchFamily="18" charset="0"/>
              </a:rPr>
              <a:t>建筑规范</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14</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b="0" i="0" dirty="0">
                <a:effectLst/>
                <a:highlight>
                  <a:srgbClr val="FFFFFF"/>
                </a:highlight>
                <a:latin typeface="Roboto" panose="02000000000000000000" pitchFamily="2" charset="0"/>
              </a:rPr>
              <a:t>A building code is a set of rules that specify the standards for construction objects such as buildings and non-building structures. Buildings must conform to the code to obtain planning permission, usually from a local authority.</a:t>
            </a:r>
          </a:p>
          <a:p>
            <a:pPr algn="ctr" eaLnBrk="1" hangingPunct="1">
              <a:spcBef>
                <a:spcPct val="50000"/>
              </a:spcBef>
            </a:pPr>
            <a:r>
              <a:rPr lang="zh-CN" altLang="en-US" sz="2400" dirty="0">
                <a:solidFill>
                  <a:srgbClr val="4D5156"/>
                </a:solidFill>
                <a:highlight>
                  <a:srgbClr val="FFFFFF"/>
                </a:highlight>
                <a:latin typeface="Roboto" panose="02000000000000000000" pitchFamily="2" charset="0"/>
                <a:ea typeface="宋体" panose="02010600030101010101" pitchFamily="2" charset="-122"/>
              </a:rPr>
              <a:t>建筑规范是一组规定建筑和非建筑结构等建筑对象标准的规则。建筑物必须符合规范才能获得规划许可（通常来自地方当局）。</a:t>
            </a:r>
            <a:endParaRPr lang="en-US" altLang="zh-CN" sz="2400" dirty="0">
              <a:solidFill>
                <a:srgbClr val="4D5156"/>
              </a:solidFill>
              <a:highlight>
                <a:srgbClr val="FFFFFF"/>
              </a:highlight>
              <a:latin typeface="Roboto" panose="02000000000000000000" pitchFamily="2" charset="0"/>
              <a:ea typeface="宋体" panose="02010600030101010101" pitchFamily="2" charset="-122"/>
            </a:endParaRPr>
          </a:p>
          <a:p>
            <a:pPr algn="ctr" eaLnBrk="1" hangingPunct="1">
              <a:spcBef>
                <a:spcPct val="50000"/>
              </a:spcBef>
            </a:pPr>
            <a:r>
              <a:rPr lang="en-US" altLang="zh-CN" sz="2400" dirty="0">
                <a:ea typeface="宋体" panose="02010600030101010101" pitchFamily="2" charset="-122"/>
              </a:rPr>
              <a:t>Building codes apply to all sorts of real estate, both commercial and residential. Older buildings must be “brought up to code” - that is, updated to current standards. If they fail to be updated, a building inspector could deem them unfit to live or work in.</a:t>
            </a:r>
          </a:p>
          <a:p>
            <a:pPr algn="ctr" eaLnBrk="1" hangingPunct="1">
              <a:spcBef>
                <a:spcPct val="50000"/>
              </a:spcBef>
            </a:pPr>
            <a:r>
              <a:rPr lang="zh-CN" altLang="en-US" sz="2400" dirty="0">
                <a:ea typeface="宋体" panose="02010600030101010101" pitchFamily="2" charset="-122"/>
              </a:rPr>
              <a:t>建筑规范适用于各种房地产，包括商业和住宅。旧建筑必须“达到规范”，即更新至当前标准。如果它们未能更新，建筑检查员可能会认为它们不适合居住或工作。</a:t>
            </a:r>
            <a:endParaRPr lang="en-US" altLang="zh-CN" sz="2400" dirty="0">
              <a:ea typeface="宋体" panose="02010600030101010101" pitchFamily="2" charset="-122"/>
            </a:endParaRPr>
          </a:p>
        </p:txBody>
      </p:sp>
      <p:sp>
        <p:nvSpPr>
          <p:cNvPr id="13" name="TextBox 12">
            <a:extLst>
              <a:ext uri="{FF2B5EF4-FFF2-40B4-BE49-F238E27FC236}">
                <a16:creationId xmlns:a16="http://schemas.microsoft.com/office/drawing/2014/main" id="{222FC8D7-D06E-B1C1-29A4-C2F33478116F}"/>
              </a:ext>
            </a:extLst>
          </p:cNvPr>
          <p:cNvSpPr txBox="1"/>
          <p:nvPr/>
        </p:nvSpPr>
        <p:spPr>
          <a:xfrm>
            <a:off x="315686" y="5400545"/>
            <a:ext cx="11582399" cy="584775"/>
          </a:xfrm>
          <a:prstGeom prst="rect">
            <a:avLst/>
          </a:prstGeom>
          <a:noFill/>
        </p:spPr>
        <p:txBody>
          <a:bodyPr wrap="square">
            <a:spAutoFit/>
          </a:bodyPr>
          <a:lstStyle/>
          <a:p>
            <a:pPr algn="ctr"/>
            <a:r>
              <a:rPr lang="en-US" sz="3200" b="1" dirty="0"/>
              <a:t>Building code protects from mistakes </a:t>
            </a:r>
            <a:r>
              <a:rPr lang="zh-CN" altLang="en-US" sz="3200" b="1" dirty="0"/>
              <a:t>建筑规范可防止错误</a:t>
            </a:r>
            <a:r>
              <a:rPr lang="en-US" sz="3200" b="1" dirty="0"/>
              <a:t> </a:t>
            </a:r>
          </a:p>
        </p:txBody>
      </p:sp>
    </p:spTree>
    <p:extLst>
      <p:ext uri="{BB962C8B-B14F-4D97-AF65-F5344CB8AC3E}">
        <p14:creationId xmlns:p14="http://schemas.microsoft.com/office/powerpoint/2010/main" val="982622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Toilet Installation </a:t>
            </a:r>
            <a:r>
              <a:rPr lang="ja-JP" altLang="en-US" dirty="0">
                <a:latin typeface="Times New Roman" panose="02020603050405020304" pitchFamily="18" charset="0"/>
                <a:cs typeface="Times New Roman" panose="02020603050405020304" pitchFamily="18" charset="0"/>
              </a:rPr>
              <a:t>马桶安装</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15</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52401" y="718444"/>
            <a:ext cx="662525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FL building code requires a flange, screws and wax ring </a:t>
            </a:r>
          </a:p>
          <a:p>
            <a:pPr algn="ctr" eaLnBrk="1" hangingPunct="1">
              <a:spcBef>
                <a:spcPct val="50000"/>
              </a:spcBef>
            </a:pPr>
            <a:r>
              <a:rPr lang="en-US" altLang="zh-CN" sz="2400" dirty="0">
                <a:ea typeface="宋体" panose="02010600030101010101" pitchFamily="2" charset="-122"/>
              </a:rPr>
              <a:t>FL </a:t>
            </a:r>
            <a:r>
              <a:rPr lang="zh-CN" altLang="en-US" sz="2400" dirty="0">
                <a:ea typeface="宋体" panose="02010600030101010101" pitchFamily="2" charset="-122"/>
              </a:rPr>
              <a:t>建筑规范需要法兰、螺钉和蜡环</a:t>
            </a:r>
            <a:endParaRPr lang="en-US" altLang="zh-CN" sz="2400" dirty="0">
              <a:ea typeface="宋体" panose="02010600030101010101" pitchFamily="2" charset="-122"/>
            </a:endParaRPr>
          </a:p>
        </p:txBody>
      </p:sp>
      <p:pic>
        <p:nvPicPr>
          <p:cNvPr id="15" name="Picture 14">
            <a:extLst>
              <a:ext uri="{FF2B5EF4-FFF2-40B4-BE49-F238E27FC236}">
                <a16:creationId xmlns:a16="http://schemas.microsoft.com/office/drawing/2014/main" id="{0F2249A7-9CE7-C84E-A148-CA1B4DF0A4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66465" y="1668895"/>
            <a:ext cx="3855697" cy="3630334"/>
          </a:xfrm>
          <a:prstGeom prst="rect">
            <a:avLst/>
          </a:prstGeom>
        </p:spPr>
      </p:pic>
      <p:pic>
        <p:nvPicPr>
          <p:cNvPr id="19" name="Picture 18">
            <a:extLst>
              <a:ext uri="{FF2B5EF4-FFF2-40B4-BE49-F238E27FC236}">
                <a16:creationId xmlns:a16="http://schemas.microsoft.com/office/drawing/2014/main" id="{E7A6B2E2-0636-A044-8656-BD807DE671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58743" y="925686"/>
            <a:ext cx="3314113" cy="4996543"/>
          </a:xfrm>
          <a:prstGeom prst="rect">
            <a:avLst/>
          </a:prstGeom>
        </p:spPr>
      </p:pic>
      <p:sp>
        <p:nvSpPr>
          <p:cNvPr id="20" name="Text Box 5">
            <a:extLst>
              <a:ext uri="{FF2B5EF4-FFF2-40B4-BE49-F238E27FC236}">
                <a16:creationId xmlns:a16="http://schemas.microsoft.com/office/drawing/2014/main" id="{00A81312-D8F0-B413-9EED-492F99A1C428}"/>
              </a:ext>
            </a:extLst>
          </p:cNvPr>
          <p:cNvSpPr txBox="1">
            <a:spLocks noChangeArrowheads="1"/>
          </p:cNvSpPr>
          <p:nvPr/>
        </p:nvSpPr>
        <p:spPr bwMode="auto">
          <a:xfrm>
            <a:off x="7244443" y="1433743"/>
            <a:ext cx="440871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European design is better</a:t>
            </a:r>
          </a:p>
          <a:p>
            <a:pPr algn="ctr" eaLnBrk="1" hangingPunct="1">
              <a:spcBef>
                <a:spcPct val="50000"/>
              </a:spcBef>
            </a:pPr>
            <a:r>
              <a:rPr lang="zh-CN" altLang="en-US" sz="2000" dirty="0">
                <a:ea typeface="宋体" panose="02010600030101010101" pitchFamily="2" charset="-122"/>
              </a:rPr>
              <a:t>欧洲设计比较好</a:t>
            </a:r>
            <a:endParaRPr lang="en-US" altLang="zh-TW" sz="2000" dirty="0">
              <a:ea typeface="宋体" panose="02010600030101010101" pitchFamily="2" charset="-122"/>
            </a:endParaRPr>
          </a:p>
        </p:txBody>
      </p:sp>
      <p:sp>
        <p:nvSpPr>
          <p:cNvPr id="21" name="Text Box 5">
            <a:extLst>
              <a:ext uri="{FF2B5EF4-FFF2-40B4-BE49-F238E27FC236}">
                <a16:creationId xmlns:a16="http://schemas.microsoft.com/office/drawing/2014/main" id="{97F209AB-4B19-F305-9FDF-0D7A68337CC3}"/>
              </a:ext>
            </a:extLst>
          </p:cNvPr>
          <p:cNvSpPr txBox="1">
            <a:spLocks noChangeArrowheads="1"/>
          </p:cNvSpPr>
          <p:nvPr/>
        </p:nvSpPr>
        <p:spPr bwMode="auto">
          <a:xfrm>
            <a:off x="7244443" y="2504403"/>
            <a:ext cx="440871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Exhaust pipe is </a:t>
            </a:r>
            <a:r>
              <a:rPr lang="en-US" altLang="zh-CN" sz="2000" dirty="0">
                <a:solidFill>
                  <a:srgbClr val="FFFF00"/>
                </a:solidFill>
                <a:ea typeface="宋体" panose="02010600030101010101" pitchFamily="2" charset="-122"/>
              </a:rPr>
              <a:t>outside</a:t>
            </a:r>
          </a:p>
          <a:p>
            <a:pPr algn="ctr" eaLnBrk="1" hangingPunct="1">
              <a:spcBef>
                <a:spcPct val="50000"/>
              </a:spcBef>
            </a:pPr>
            <a:r>
              <a:rPr lang="zh-TW" altLang="en-US" sz="2000" dirty="0">
                <a:solidFill>
                  <a:schemeClr val="bg1"/>
                </a:solidFill>
                <a:ea typeface="宋体" panose="02010600030101010101" pitchFamily="2" charset="-122"/>
              </a:rPr>
              <a:t>排气管在外面</a:t>
            </a:r>
            <a:endParaRPr lang="en-US" altLang="zh-CN" sz="2000" dirty="0">
              <a:solidFill>
                <a:schemeClr val="bg1"/>
              </a:solidFill>
              <a:ea typeface="宋体" panose="02010600030101010101" pitchFamily="2" charset="-122"/>
            </a:endParaRPr>
          </a:p>
        </p:txBody>
      </p:sp>
      <p:sp>
        <p:nvSpPr>
          <p:cNvPr id="22" name="Text Box 5">
            <a:extLst>
              <a:ext uri="{FF2B5EF4-FFF2-40B4-BE49-F238E27FC236}">
                <a16:creationId xmlns:a16="http://schemas.microsoft.com/office/drawing/2014/main" id="{EA552A8D-6F78-2667-C630-C1757BEB28AA}"/>
              </a:ext>
            </a:extLst>
          </p:cNvPr>
          <p:cNvSpPr txBox="1">
            <a:spLocks noChangeArrowheads="1"/>
          </p:cNvSpPr>
          <p:nvPr/>
        </p:nvSpPr>
        <p:spPr bwMode="auto">
          <a:xfrm>
            <a:off x="304801" y="5214246"/>
            <a:ext cx="662525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Prevents improper toilet installation. Bullet-proof design </a:t>
            </a:r>
          </a:p>
          <a:p>
            <a:pPr algn="ctr" eaLnBrk="1" hangingPunct="1">
              <a:spcBef>
                <a:spcPct val="50000"/>
              </a:spcBef>
            </a:pPr>
            <a:r>
              <a:rPr lang="zh-CN" altLang="en-US" sz="2400" dirty="0">
                <a:ea typeface="宋体" panose="02010600030101010101" pitchFamily="2" charset="-122"/>
              </a:rPr>
              <a:t>防止马桶安装不当。防弹设计</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1246038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Flange and Gasket </a:t>
            </a:r>
            <a:r>
              <a:rPr lang="ja-JP" altLang="en-US" dirty="0">
                <a:latin typeface="Times New Roman" panose="02020603050405020304" pitchFamily="18" charset="0"/>
                <a:cs typeface="Times New Roman" panose="02020603050405020304" pitchFamily="18" charset="0"/>
              </a:rPr>
              <a:t>法兰和垫片</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16</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Florida building code requires a closet flange or waste connector and sealing gasket to join drainage piping to water closets. The flange must be securely fastened to a firm base. The thickness of the floor flange depends on the material it's made from.</a:t>
            </a:r>
          </a:p>
          <a:p>
            <a:pPr algn="ctr" eaLnBrk="1" hangingPunct="1">
              <a:spcBef>
                <a:spcPct val="50000"/>
              </a:spcBef>
            </a:pPr>
            <a:r>
              <a:rPr lang="zh-CN" altLang="en-US" sz="2400" dirty="0">
                <a:highlight>
                  <a:srgbClr val="FFFFFF"/>
                </a:highlight>
                <a:latin typeface="Roboto" panose="02000000000000000000" pitchFamily="2" charset="0"/>
              </a:rPr>
              <a:t>佛罗里达州建筑规范要求使用壁橱法兰或废物连接器和密封垫片将排水管道连接到抽水马桶。法兰必须牢固地固定在坚固的底座上。地板凸缘的厚度取决于其制成的材料。</a:t>
            </a:r>
            <a:endParaRPr lang="en-US" sz="2400" dirty="0">
              <a:highlight>
                <a:srgbClr val="FFFFFF"/>
              </a:highlight>
              <a:latin typeface="Roboto" panose="02000000000000000000" pitchFamily="2" charset="0"/>
            </a:endParaRPr>
          </a:p>
        </p:txBody>
      </p:sp>
      <p:pic>
        <p:nvPicPr>
          <p:cNvPr id="13" name="Picture 12">
            <a:extLst>
              <a:ext uri="{FF2B5EF4-FFF2-40B4-BE49-F238E27FC236}">
                <a16:creationId xmlns:a16="http://schemas.microsoft.com/office/drawing/2014/main" id="{DCF524E9-BD17-9B25-9E35-BBCB18C663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70542" y="2902342"/>
            <a:ext cx="2933769" cy="2939818"/>
          </a:xfrm>
          <a:prstGeom prst="rect">
            <a:avLst/>
          </a:prstGeom>
        </p:spPr>
      </p:pic>
      <p:sp>
        <p:nvSpPr>
          <p:cNvPr id="15" name="TextBox 14">
            <a:extLst>
              <a:ext uri="{FF2B5EF4-FFF2-40B4-BE49-F238E27FC236}">
                <a16:creationId xmlns:a16="http://schemas.microsoft.com/office/drawing/2014/main" id="{117EEDAC-A969-3A33-BD76-2C56F151571B}"/>
              </a:ext>
            </a:extLst>
          </p:cNvPr>
          <p:cNvSpPr txBox="1"/>
          <p:nvPr/>
        </p:nvSpPr>
        <p:spPr>
          <a:xfrm>
            <a:off x="5415572" y="3435992"/>
            <a:ext cx="3695770" cy="1077218"/>
          </a:xfrm>
          <a:prstGeom prst="rect">
            <a:avLst/>
          </a:prstGeom>
          <a:noFill/>
        </p:spPr>
        <p:txBody>
          <a:bodyPr wrap="square">
            <a:spAutoFit/>
          </a:bodyPr>
          <a:lstStyle/>
          <a:p>
            <a:pPr algn="ctr"/>
            <a:r>
              <a:rPr lang="en-US" sz="3200" b="1" dirty="0"/>
              <a:t>Oversized wax ring</a:t>
            </a:r>
          </a:p>
          <a:p>
            <a:pPr algn="ctr"/>
            <a:r>
              <a:rPr lang="ja-JP" altLang="en-US" sz="3200" b="1" dirty="0"/>
              <a:t>超大蜡环</a:t>
            </a:r>
            <a:endParaRPr lang="en-US" sz="3200" b="1" dirty="0"/>
          </a:p>
        </p:txBody>
      </p:sp>
      <p:pic>
        <p:nvPicPr>
          <p:cNvPr id="17" name="Picture 16">
            <a:extLst>
              <a:ext uri="{FF2B5EF4-FFF2-40B4-BE49-F238E27FC236}">
                <a16:creationId xmlns:a16="http://schemas.microsoft.com/office/drawing/2014/main" id="{041136C7-8784-344D-6888-F330AAAC3F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6210" y="2946400"/>
            <a:ext cx="2765044" cy="2416692"/>
          </a:xfrm>
          <a:prstGeom prst="rect">
            <a:avLst/>
          </a:prstGeom>
        </p:spPr>
      </p:pic>
      <p:sp>
        <p:nvSpPr>
          <p:cNvPr id="18" name="TextBox 17">
            <a:extLst>
              <a:ext uri="{FF2B5EF4-FFF2-40B4-BE49-F238E27FC236}">
                <a16:creationId xmlns:a16="http://schemas.microsoft.com/office/drawing/2014/main" id="{47FA3153-1F7F-2E52-8080-2D731C6805D5}"/>
              </a:ext>
            </a:extLst>
          </p:cNvPr>
          <p:cNvSpPr txBox="1"/>
          <p:nvPr/>
        </p:nvSpPr>
        <p:spPr>
          <a:xfrm>
            <a:off x="587689" y="4967642"/>
            <a:ext cx="3695770" cy="1077218"/>
          </a:xfrm>
          <a:prstGeom prst="rect">
            <a:avLst/>
          </a:prstGeom>
          <a:noFill/>
        </p:spPr>
        <p:txBody>
          <a:bodyPr wrap="square">
            <a:spAutoFit/>
          </a:bodyPr>
          <a:lstStyle/>
          <a:p>
            <a:pPr algn="ctr"/>
            <a:r>
              <a:rPr lang="en-US" sz="3200" b="1" dirty="0"/>
              <a:t>Flange</a:t>
            </a:r>
          </a:p>
          <a:p>
            <a:pPr algn="ctr"/>
            <a:r>
              <a:rPr lang="ja-JP" altLang="en-US" sz="3200" b="1" dirty="0"/>
              <a:t>法兰</a:t>
            </a:r>
            <a:endParaRPr lang="en-US" sz="3200" b="1" dirty="0"/>
          </a:p>
        </p:txBody>
      </p:sp>
    </p:spTree>
    <p:extLst>
      <p:ext uri="{BB962C8B-B14F-4D97-AF65-F5344CB8AC3E}">
        <p14:creationId xmlns:p14="http://schemas.microsoft.com/office/powerpoint/2010/main" val="1189713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Water P-Trap by Code </a:t>
            </a:r>
            <a:r>
              <a:rPr lang="zh-TW" altLang="en-US" dirty="0">
                <a:latin typeface="Times New Roman" panose="02020603050405020304" pitchFamily="18" charset="0"/>
                <a:cs typeface="Times New Roman" panose="02020603050405020304" pitchFamily="18" charset="0"/>
              </a:rPr>
              <a:t>水 </a:t>
            </a:r>
            <a:r>
              <a:rPr lang="en-US" altLang="zh-TW" dirty="0">
                <a:latin typeface="Times New Roman" panose="02020603050405020304" pitchFamily="18" charset="0"/>
                <a:cs typeface="Times New Roman" panose="02020603050405020304" pitchFamily="18" charset="0"/>
              </a:rPr>
              <a:t>P-Trap </a:t>
            </a:r>
            <a:r>
              <a:rPr lang="zh-TW" altLang="en-US" dirty="0">
                <a:latin typeface="Times New Roman" panose="02020603050405020304" pitchFamily="18" charset="0"/>
                <a:cs typeface="Times New Roman" panose="02020603050405020304" pitchFamily="18" charset="0"/>
              </a:rPr>
              <a:t>代码</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17</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T</a:t>
            </a:r>
            <a:r>
              <a:rPr lang="en-US" sz="2400" b="0" i="0" dirty="0">
                <a:effectLst/>
                <a:highlight>
                  <a:srgbClr val="FFFFFF"/>
                </a:highlight>
                <a:latin typeface="Roboto" panose="02000000000000000000" pitchFamily="2" charset="0"/>
              </a:rPr>
              <a:t>he Florida Building Code requires that all plumbing fixtures be equipped with a trap. The most common trap is a P-trap, and there are several rules for installing fixture traps, including: 1. Traps must be self-cleaning and not rely on </a:t>
            </a:r>
            <a:r>
              <a:rPr lang="en-US" sz="2400" b="1" i="0" dirty="0">
                <a:effectLst/>
                <a:highlight>
                  <a:srgbClr val="FFFFFF"/>
                </a:highlight>
                <a:latin typeface="Roboto" panose="02000000000000000000" pitchFamily="2" charset="0"/>
              </a:rPr>
              <a:t>movable parts </a:t>
            </a:r>
            <a:r>
              <a:rPr lang="en-US" sz="2400" b="0" i="0" dirty="0">
                <a:effectLst/>
                <a:highlight>
                  <a:srgbClr val="FFFFFF"/>
                </a:highlight>
                <a:latin typeface="Roboto" panose="02000000000000000000" pitchFamily="2" charset="0"/>
              </a:rPr>
              <a:t>to maintain the water seal; 2. Trap outlets cannot be larger than the fixture drain they connect to; 3. The water seal should be between 2 and 4 inches; 4. Traps must be installed level in relation to their water seal; 5. Fixtures cannot be double trapped; 6. The vertical distance from the fixture outlet to the trap weir should not exceed 24 inches, and the horizontal distance should not exceed 30 inches</a:t>
            </a:r>
          </a:p>
          <a:p>
            <a:pPr algn="ctr" eaLnBrk="1" hangingPunct="1">
              <a:spcBef>
                <a:spcPct val="50000"/>
              </a:spcBef>
            </a:pPr>
            <a:r>
              <a:rPr lang="zh-CN" altLang="en-US" sz="2400" dirty="0">
                <a:ea typeface="宋体" panose="02010600030101010101" pitchFamily="2" charset="-122"/>
              </a:rPr>
              <a:t>佛罗里达州建筑规范要求所有管道装置均配备存水弯。最常见的存水弯是</a:t>
            </a:r>
            <a:r>
              <a:rPr lang="en-US" altLang="zh-CN" sz="2400" dirty="0">
                <a:ea typeface="宋体" panose="02010600030101010101" pitchFamily="2" charset="-122"/>
              </a:rPr>
              <a:t>P</a:t>
            </a:r>
            <a:r>
              <a:rPr lang="zh-CN" altLang="en-US" sz="2400" dirty="0">
                <a:ea typeface="宋体" panose="02010600030101010101" pitchFamily="2" charset="-122"/>
              </a:rPr>
              <a:t>型存水弯，安装固定式存水弯有几个规则，包括： </a:t>
            </a:r>
            <a:r>
              <a:rPr lang="en-US" altLang="zh-CN" sz="2400" dirty="0">
                <a:ea typeface="宋体" panose="02010600030101010101" pitchFamily="2" charset="-122"/>
              </a:rPr>
              <a:t>1.</a:t>
            </a:r>
            <a:r>
              <a:rPr lang="zh-CN" altLang="en-US" sz="2400" dirty="0">
                <a:ea typeface="宋体" panose="02010600030101010101" pitchFamily="2" charset="-122"/>
              </a:rPr>
              <a:t>存水弯必须具有自清洁功能，不能依靠活动部件来维持水封； </a:t>
            </a:r>
            <a:r>
              <a:rPr lang="en-US" altLang="zh-CN" sz="2400" dirty="0">
                <a:ea typeface="宋体" panose="02010600030101010101" pitchFamily="2" charset="-122"/>
              </a:rPr>
              <a:t>2. </a:t>
            </a:r>
            <a:r>
              <a:rPr lang="zh-CN" altLang="en-US" sz="2400" dirty="0">
                <a:ea typeface="宋体" panose="02010600030101010101" pitchFamily="2" charset="-122"/>
              </a:rPr>
              <a:t>存水弯出口不能大于其连接的固定排水管； </a:t>
            </a:r>
            <a:r>
              <a:rPr lang="en-US" altLang="zh-CN" sz="2400" dirty="0">
                <a:ea typeface="宋体" panose="02010600030101010101" pitchFamily="2" charset="-122"/>
              </a:rPr>
              <a:t>3.</a:t>
            </a:r>
            <a:r>
              <a:rPr lang="zh-CN" altLang="en-US" sz="2400" dirty="0">
                <a:ea typeface="宋体" panose="02010600030101010101" pitchFamily="2" charset="-122"/>
              </a:rPr>
              <a:t>水封应在</a:t>
            </a:r>
            <a:r>
              <a:rPr lang="en-US" altLang="zh-CN" sz="2400" dirty="0">
                <a:ea typeface="宋体" panose="02010600030101010101" pitchFamily="2" charset="-122"/>
              </a:rPr>
              <a:t>2</a:t>
            </a:r>
            <a:r>
              <a:rPr lang="zh-CN" altLang="en-US" sz="2400" dirty="0">
                <a:ea typeface="宋体" panose="02010600030101010101" pitchFamily="2" charset="-122"/>
              </a:rPr>
              <a:t>至</a:t>
            </a:r>
            <a:r>
              <a:rPr lang="en-US" altLang="zh-CN" sz="2400" dirty="0">
                <a:ea typeface="宋体" panose="02010600030101010101" pitchFamily="2" charset="-122"/>
              </a:rPr>
              <a:t>4</a:t>
            </a:r>
            <a:r>
              <a:rPr lang="zh-CN" altLang="en-US" sz="2400" dirty="0">
                <a:ea typeface="宋体" panose="02010600030101010101" pitchFamily="2" charset="-122"/>
              </a:rPr>
              <a:t>英寸之间； </a:t>
            </a:r>
            <a:r>
              <a:rPr lang="en-US" altLang="zh-CN" sz="2400" dirty="0">
                <a:ea typeface="宋体" panose="02010600030101010101" pitchFamily="2" charset="-122"/>
              </a:rPr>
              <a:t>4. </a:t>
            </a:r>
            <a:r>
              <a:rPr lang="zh-CN" altLang="en-US" sz="2400" dirty="0">
                <a:ea typeface="宋体" panose="02010600030101010101" pitchFamily="2" charset="-122"/>
              </a:rPr>
              <a:t>疏水阀的安装必须与水封水平； </a:t>
            </a:r>
            <a:r>
              <a:rPr lang="en-US" altLang="zh-CN" sz="2400" dirty="0">
                <a:ea typeface="宋体" panose="02010600030101010101" pitchFamily="2" charset="-122"/>
              </a:rPr>
              <a:t>5</a:t>
            </a:r>
            <a:r>
              <a:rPr lang="zh-CN" altLang="en-US" sz="2400" dirty="0">
                <a:ea typeface="宋体" panose="02010600030101010101" pitchFamily="2" charset="-122"/>
              </a:rPr>
              <a:t>、夹具不能双重困； </a:t>
            </a:r>
            <a:r>
              <a:rPr lang="en-US" altLang="zh-CN" sz="2400" dirty="0">
                <a:ea typeface="宋体" panose="02010600030101010101" pitchFamily="2" charset="-122"/>
              </a:rPr>
              <a:t>6</a:t>
            </a:r>
            <a:r>
              <a:rPr lang="zh-CN" altLang="en-US" sz="2400" dirty="0">
                <a:ea typeface="宋体" panose="02010600030101010101" pitchFamily="2" charset="-122"/>
              </a:rPr>
              <a:t>、治具出口至疏水堰的垂直距离不应超过</a:t>
            </a:r>
            <a:r>
              <a:rPr lang="en-US" altLang="zh-CN" sz="2400" dirty="0">
                <a:ea typeface="宋体" panose="02010600030101010101" pitchFamily="2" charset="-122"/>
              </a:rPr>
              <a:t>24</a:t>
            </a:r>
            <a:r>
              <a:rPr lang="zh-CN" altLang="en-US" sz="2400" dirty="0">
                <a:ea typeface="宋体" panose="02010600030101010101" pitchFamily="2" charset="-122"/>
              </a:rPr>
              <a:t>英寸，水平距离不应超过</a:t>
            </a:r>
            <a:r>
              <a:rPr lang="en-US" altLang="zh-CN" sz="2400" dirty="0">
                <a:ea typeface="宋体" panose="02010600030101010101" pitchFamily="2" charset="-122"/>
              </a:rPr>
              <a:t>30</a:t>
            </a:r>
            <a:r>
              <a:rPr lang="zh-CN" altLang="en-US" sz="2400" dirty="0">
                <a:ea typeface="宋体" panose="02010600030101010101" pitchFamily="2" charset="-122"/>
              </a:rPr>
              <a:t>英寸</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936391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Which Installation is Correct? </a:t>
            </a:r>
            <a:r>
              <a:rPr lang="zh-CN" altLang="en-US" b="1" dirty="0">
                <a:latin typeface="Times New Roman" panose="02020603050405020304" pitchFamily="18" charset="0"/>
                <a:cs typeface="Times New Roman" panose="02020603050405020304" pitchFamily="18" charset="0"/>
              </a:rPr>
              <a:t>哪种安装是正确的？</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18</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descr="A white urinal with a pipe&#10;&#10;Description automatically generated">
            <a:extLst>
              <a:ext uri="{FF2B5EF4-FFF2-40B4-BE49-F238E27FC236}">
                <a16:creationId xmlns:a16="http://schemas.microsoft.com/office/drawing/2014/main" id="{9DB5211D-8D1F-5650-B4C6-D7A9F45E43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21274" y="1444374"/>
            <a:ext cx="4836885" cy="3627664"/>
          </a:xfrm>
          <a:prstGeom prst="rect">
            <a:avLst/>
          </a:prstGeom>
        </p:spPr>
      </p:pic>
      <p:pic>
        <p:nvPicPr>
          <p:cNvPr id="17" name="Picture 16" descr="A dirty pipe coming out of a toilet&#10;&#10;Description automatically generated">
            <a:extLst>
              <a:ext uri="{FF2B5EF4-FFF2-40B4-BE49-F238E27FC236}">
                <a16:creationId xmlns:a16="http://schemas.microsoft.com/office/drawing/2014/main" id="{D56489F5-548F-7AF0-91CE-8C86440009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3655123" y="1445605"/>
            <a:ext cx="4836887" cy="3627665"/>
          </a:xfrm>
          <a:prstGeom prst="rect">
            <a:avLst/>
          </a:prstGeom>
        </p:spPr>
      </p:pic>
      <p:pic>
        <p:nvPicPr>
          <p:cNvPr id="23" name="Picture 22" descr="A dirty toilet hose coming out of a toilet&#10;&#10;Description automatically generated">
            <a:extLst>
              <a:ext uri="{FF2B5EF4-FFF2-40B4-BE49-F238E27FC236}">
                <a16:creationId xmlns:a16="http://schemas.microsoft.com/office/drawing/2014/main" id="{79AC61B8-4685-EFD7-DE85-E822CF9739F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7333842" y="1434578"/>
            <a:ext cx="4836886" cy="3627664"/>
          </a:xfrm>
          <a:prstGeom prst="rect">
            <a:avLst/>
          </a:prstGeom>
        </p:spPr>
      </p:pic>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798041" y="1019096"/>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ja-JP" altLang="en-US" sz="2400" b="1" dirty="0">
                <a:ea typeface="宋体" panose="02010600030101010101" pitchFamily="2" charset="-122"/>
              </a:rPr>
              <a:t>双陷阱？</a:t>
            </a:r>
            <a:endParaRPr lang="en-US" altLang="zh-CN" sz="2400" b="1" dirty="0">
              <a:ea typeface="宋体" panose="02010600030101010101" pitchFamily="2" charset="-122"/>
            </a:endParaRPr>
          </a:p>
        </p:txBody>
      </p:sp>
      <p:sp>
        <p:nvSpPr>
          <p:cNvPr id="24" name="Text Box 5">
            <a:extLst>
              <a:ext uri="{FF2B5EF4-FFF2-40B4-BE49-F238E27FC236}">
                <a16:creationId xmlns:a16="http://schemas.microsoft.com/office/drawing/2014/main" id="{E272C8B2-D9A7-F08C-BEF3-910EA53E112B}"/>
              </a:ext>
            </a:extLst>
          </p:cNvPr>
          <p:cNvSpPr txBox="1">
            <a:spLocks noChangeArrowheads="1"/>
          </p:cNvSpPr>
          <p:nvPr/>
        </p:nvSpPr>
        <p:spPr bwMode="auto">
          <a:xfrm>
            <a:off x="4758206" y="850523"/>
            <a:ext cx="2829623"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ea typeface="宋体" panose="02010600030101010101" pitchFamily="2" charset="-122"/>
              </a:rPr>
              <a:t>No trap, or trap in the main pipe?</a:t>
            </a:r>
          </a:p>
          <a:p>
            <a:pPr algn="ctr" eaLnBrk="1" hangingPunct="1">
              <a:spcBef>
                <a:spcPct val="50000"/>
              </a:spcBef>
            </a:pPr>
            <a:r>
              <a:rPr lang="zh-CN" altLang="en-US" sz="2400" b="1" dirty="0">
                <a:ea typeface="宋体" panose="02010600030101010101" pitchFamily="2" charset="-122"/>
              </a:rPr>
              <a:t>没有存水弯，或者主管中有存水弯？</a:t>
            </a:r>
            <a:endParaRPr lang="en-US" altLang="zh-CN" sz="2400" b="1" dirty="0">
              <a:ea typeface="宋体" panose="02010600030101010101" pitchFamily="2" charset="-122"/>
            </a:endParaRPr>
          </a:p>
        </p:txBody>
      </p:sp>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8301451" y="927249"/>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ja-JP" altLang="en-US" sz="2400" b="1" dirty="0">
                <a:ea typeface="宋体" panose="02010600030101010101" pitchFamily="2" charset="-122"/>
              </a:rPr>
              <a:t>双陷阱？</a:t>
            </a:r>
            <a:endParaRPr lang="en-US" altLang="zh-CN" sz="2400" b="1" dirty="0">
              <a:ea typeface="宋体" panose="02010600030101010101" pitchFamily="2" charset="-122"/>
            </a:endParaRPr>
          </a:p>
        </p:txBody>
      </p:sp>
      <p:sp>
        <p:nvSpPr>
          <p:cNvPr id="22" name="Text Box 5">
            <a:extLst>
              <a:ext uri="{FF2B5EF4-FFF2-40B4-BE49-F238E27FC236}">
                <a16:creationId xmlns:a16="http://schemas.microsoft.com/office/drawing/2014/main" id="{EA552A8D-6F78-2667-C630-C1757BEB28AA}"/>
              </a:ext>
            </a:extLst>
          </p:cNvPr>
          <p:cNvSpPr txBox="1">
            <a:spLocks noChangeArrowheads="1"/>
          </p:cNvSpPr>
          <p:nvPr/>
        </p:nvSpPr>
        <p:spPr bwMode="auto">
          <a:xfrm>
            <a:off x="206829" y="5168661"/>
            <a:ext cx="12147132"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ea typeface="宋体" panose="02010600030101010101" pitchFamily="2" charset="-122"/>
              </a:rPr>
              <a:t>The answer is unknown because the rest of the building plumbing is unknown </a:t>
            </a:r>
          </a:p>
          <a:p>
            <a:pPr algn="ctr" eaLnBrk="1" hangingPunct="1">
              <a:spcBef>
                <a:spcPct val="50000"/>
              </a:spcBef>
            </a:pPr>
            <a:r>
              <a:rPr lang="zh-CN" altLang="en-US" sz="2000" b="1" dirty="0">
                <a:ea typeface="宋体" panose="02010600030101010101" pitchFamily="2" charset="-122"/>
              </a:rPr>
              <a:t>答案未知，因为建筑物的其余管道未知</a:t>
            </a:r>
            <a:endParaRPr lang="en-US" altLang="zh-CN" sz="2400" b="1" dirty="0">
              <a:ea typeface="宋体" panose="02010600030101010101" pitchFamily="2" charset="-122"/>
            </a:endParaRPr>
          </a:p>
        </p:txBody>
      </p:sp>
    </p:spTree>
    <p:extLst>
      <p:ext uri="{BB962C8B-B14F-4D97-AF65-F5344CB8AC3E}">
        <p14:creationId xmlns:p14="http://schemas.microsoft.com/office/powerpoint/2010/main" val="590164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Floor Drain </a:t>
            </a:r>
            <a:r>
              <a:rPr lang="ja-JP" altLang="en-US" b="1" dirty="0">
                <a:latin typeface="Times New Roman" panose="02020603050405020304" pitchFamily="18" charset="0"/>
                <a:cs typeface="Times New Roman" panose="02020603050405020304" pitchFamily="18" charset="0"/>
              </a:rPr>
              <a:t>地面排水口</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19</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Picture 14">
            <a:extLst>
              <a:ext uri="{FF2B5EF4-FFF2-40B4-BE49-F238E27FC236}">
                <a16:creationId xmlns:a16="http://schemas.microsoft.com/office/drawing/2014/main" id="{3C4F500C-0991-636C-3087-EEFF94A9ACE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56285" y="1000278"/>
            <a:ext cx="5143500" cy="4770368"/>
          </a:xfrm>
          <a:prstGeom prst="rect">
            <a:avLst/>
          </a:prstGeom>
        </p:spPr>
      </p:pic>
      <p:pic>
        <p:nvPicPr>
          <p:cNvPr id="19" name="Picture 18" descr="A drain in a shower&#10;&#10;Description automatically generated">
            <a:extLst>
              <a:ext uri="{FF2B5EF4-FFF2-40B4-BE49-F238E27FC236}">
                <a16:creationId xmlns:a16="http://schemas.microsoft.com/office/drawing/2014/main" id="{4BEFA0E4-8A10-3F0C-F80A-6FB30F081EF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73899" y="853333"/>
            <a:ext cx="4460363" cy="4483566"/>
          </a:xfrm>
          <a:prstGeom prst="rect">
            <a:avLst/>
          </a:prstGeom>
        </p:spPr>
      </p:pic>
      <p:sp>
        <p:nvSpPr>
          <p:cNvPr id="24" name="Text Box 5">
            <a:extLst>
              <a:ext uri="{FF2B5EF4-FFF2-40B4-BE49-F238E27FC236}">
                <a16:creationId xmlns:a16="http://schemas.microsoft.com/office/drawing/2014/main" id="{E272C8B2-D9A7-F08C-BEF3-910EA53E112B}"/>
              </a:ext>
            </a:extLst>
          </p:cNvPr>
          <p:cNvSpPr txBox="1">
            <a:spLocks noChangeArrowheads="1"/>
          </p:cNvSpPr>
          <p:nvPr/>
        </p:nvSpPr>
        <p:spPr bwMode="auto">
          <a:xfrm>
            <a:off x="398628" y="967294"/>
            <a:ext cx="444723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chemeClr val="bg1"/>
                </a:solidFill>
                <a:ea typeface="宋体" panose="02010600030101010101" pitchFamily="2" charset="-122"/>
              </a:rPr>
              <a:t>Floor drain pipe must have a trap</a:t>
            </a:r>
          </a:p>
          <a:p>
            <a:pPr algn="ctr" eaLnBrk="1" hangingPunct="1">
              <a:spcBef>
                <a:spcPct val="50000"/>
              </a:spcBef>
            </a:pPr>
            <a:r>
              <a:rPr lang="zh-CN" altLang="en-US" sz="2400" b="1" dirty="0">
                <a:solidFill>
                  <a:schemeClr val="bg1"/>
                </a:solidFill>
                <a:ea typeface="宋体" panose="02010600030101010101" pitchFamily="2" charset="-122"/>
              </a:rPr>
              <a:t>地漏管道必须有存水弯</a:t>
            </a:r>
            <a:endParaRPr lang="en-US" altLang="zh-CN" sz="2400" b="1" dirty="0">
              <a:solidFill>
                <a:schemeClr val="bg1"/>
              </a:solidFill>
              <a:ea typeface="宋体" panose="02010600030101010101" pitchFamily="2" charset="-122"/>
            </a:endParaRPr>
          </a:p>
        </p:txBody>
      </p:sp>
      <p:pic>
        <p:nvPicPr>
          <p:cNvPr id="4100" name="Picture 4">
            <a:extLst>
              <a:ext uri="{FF2B5EF4-FFF2-40B4-BE49-F238E27FC236}">
                <a16:creationId xmlns:a16="http://schemas.microsoft.com/office/drawing/2014/main" id="{56E2D38E-9837-685E-34C2-EDB331981751}"/>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23774" y="3927040"/>
            <a:ext cx="24955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773F09F1-C6FA-DFDE-993B-5E701F382AA6}"/>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014117" y="2719379"/>
            <a:ext cx="3110475" cy="3110475"/>
          </a:xfrm>
          <a:prstGeom prst="rect">
            <a:avLst/>
          </a:prstGeom>
          <a:noFill/>
          <a:extLst>
            <a:ext uri="{909E8E84-426E-40DD-AFC4-6F175D3DCCD1}">
              <a14:hiddenFill xmlns:a14="http://schemas.microsoft.com/office/drawing/2010/main">
                <a:solidFill>
                  <a:srgbClr val="FFFFFF"/>
                </a:solidFill>
              </a14:hiddenFill>
            </a:ext>
          </a:extLst>
        </p:spPr>
      </p:pic>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7124592" y="1058951"/>
            <a:ext cx="446869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chemeClr val="bg1"/>
                </a:solidFill>
                <a:ea typeface="宋体" panose="02010600030101010101" pitchFamily="2" charset="-122"/>
              </a:rPr>
              <a:t>Drain insert with a trap</a:t>
            </a:r>
          </a:p>
          <a:p>
            <a:pPr algn="ctr" eaLnBrk="1" hangingPunct="1">
              <a:spcBef>
                <a:spcPct val="50000"/>
              </a:spcBef>
            </a:pPr>
            <a:r>
              <a:rPr lang="zh-CN" altLang="en-US" sz="2400" b="1" dirty="0">
                <a:solidFill>
                  <a:schemeClr val="bg1"/>
                </a:solidFill>
                <a:ea typeface="宋体" panose="02010600030101010101" pitchFamily="2" charset="-122"/>
              </a:rPr>
              <a:t>带存水弯的排水插件</a:t>
            </a:r>
            <a:endParaRPr lang="en-US" altLang="zh-CN" sz="2400" b="1" dirty="0">
              <a:ea typeface="宋体" panose="02010600030101010101" pitchFamily="2" charset="-122"/>
            </a:endParaRPr>
          </a:p>
        </p:txBody>
      </p:sp>
    </p:spTree>
    <p:extLst>
      <p:ext uri="{BB962C8B-B14F-4D97-AF65-F5344CB8AC3E}">
        <p14:creationId xmlns:p14="http://schemas.microsoft.com/office/powerpoint/2010/main" val="335054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hand holding a broken toilet&#10;&#10;Description automatically generated">
            <a:extLst>
              <a:ext uri="{FF2B5EF4-FFF2-40B4-BE49-F238E27FC236}">
                <a16:creationId xmlns:a16="http://schemas.microsoft.com/office/drawing/2014/main" id="{0086322B-E14D-C56B-B6C2-1BF1CF4436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17970" y="1059428"/>
            <a:ext cx="6170235" cy="4591060"/>
          </a:xfrm>
          <a:prstGeom prst="rect">
            <a:avLst/>
          </a:prstGeom>
        </p:spPr>
      </p:pic>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40941" y="-307722"/>
            <a:ext cx="12192001" cy="1325563"/>
          </a:xfrm>
        </p:spPr>
        <p:txBody>
          <a:bodyPr>
            <a:normAutofit/>
          </a:bodyPr>
          <a:lstStyle/>
          <a:p>
            <a:pPr algn="ctr"/>
            <a:r>
              <a:rPr lang="en-US" sz="3600" dirty="0">
                <a:latin typeface="Times New Roman" panose="02020603050405020304" pitchFamily="18" charset="0"/>
                <a:cs typeface="Times New Roman" panose="02020603050405020304" pitchFamily="18" charset="0"/>
              </a:rPr>
              <a:t>Only P-Trap, No Flapper Valve </a:t>
            </a:r>
            <a:r>
              <a:rPr lang="zh-CN" altLang="en-US" sz="3600" dirty="0">
                <a:latin typeface="Times New Roman" panose="02020603050405020304" pitchFamily="18" charset="0"/>
                <a:cs typeface="Times New Roman" panose="02020603050405020304" pitchFamily="18" charset="0"/>
              </a:rPr>
              <a:t>仅 </a:t>
            </a:r>
            <a:r>
              <a:rPr lang="en-US" altLang="zh-CN" sz="3600" dirty="0">
                <a:latin typeface="Times New Roman" panose="02020603050405020304" pitchFamily="18" charset="0"/>
                <a:cs typeface="Times New Roman" panose="02020603050405020304" pitchFamily="18" charset="0"/>
              </a:rPr>
              <a:t>P </a:t>
            </a:r>
            <a:r>
              <a:rPr lang="zh-CN" altLang="en-US" sz="3600" dirty="0">
                <a:latin typeface="Times New Roman" panose="02020603050405020304" pitchFamily="18" charset="0"/>
                <a:cs typeface="Times New Roman" panose="02020603050405020304" pitchFamily="18" charset="0"/>
              </a:rPr>
              <a:t>型疏水阀，无挡板阀</a:t>
            </a:r>
            <a:endParaRPr lang="en-US" sz="3600"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20</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5096201" y="1048065"/>
            <a:ext cx="587659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chemeClr val="bg1"/>
                </a:solidFill>
                <a:ea typeface="宋体" panose="02010600030101010101" pitchFamily="2" charset="-122"/>
              </a:rPr>
              <a:t>Flapper valve lets sewer gas go through</a:t>
            </a:r>
          </a:p>
          <a:p>
            <a:pPr algn="ctr" eaLnBrk="1" hangingPunct="1">
              <a:spcBef>
                <a:spcPct val="50000"/>
              </a:spcBef>
            </a:pPr>
            <a:r>
              <a:rPr lang="zh-CN" altLang="en-US" sz="2400" b="1" dirty="0">
                <a:solidFill>
                  <a:schemeClr val="bg1"/>
                </a:solidFill>
                <a:ea typeface="宋体" panose="02010600030101010101" pitchFamily="2" charset="-122"/>
              </a:rPr>
              <a:t>挡板阀让下水道气体通过</a:t>
            </a:r>
            <a:endParaRPr lang="en-US" altLang="zh-CN" sz="2400" b="1" dirty="0">
              <a:solidFill>
                <a:schemeClr val="bg1"/>
              </a:solidFill>
              <a:ea typeface="宋体" panose="02010600030101010101" pitchFamily="2" charset="-122"/>
            </a:endParaRPr>
          </a:p>
        </p:txBody>
      </p:sp>
      <p:cxnSp>
        <p:nvCxnSpPr>
          <p:cNvPr id="18" name="Straight Connector 17">
            <a:extLst>
              <a:ext uri="{FF2B5EF4-FFF2-40B4-BE49-F238E27FC236}">
                <a16:creationId xmlns:a16="http://schemas.microsoft.com/office/drawing/2014/main" id="{2C488AA7-480E-B3DE-F07A-ED9BBCFC3C95}"/>
              </a:ext>
            </a:extLst>
          </p:cNvPr>
          <p:cNvCxnSpPr/>
          <p:nvPr/>
        </p:nvCxnSpPr>
        <p:spPr>
          <a:xfrm flipV="1">
            <a:off x="5117970" y="1197429"/>
            <a:ext cx="6083430" cy="44530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a:extLst>
              <a:ext uri="{FF2B5EF4-FFF2-40B4-BE49-F238E27FC236}">
                <a16:creationId xmlns:a16="http://schemas.microsoft.com/office/drawing/2014/main" id="{A3131870-3E18-D93B-27CC-8CE12CB4AA98}"/>
              </a:ext>
            </a:extLst>
          </p:cNvPr>
          <p:cNvCxnSpPr>
            <a:cxnSpLocks/>
          </p:cNvCxnSpPr>
          <p:nvPr/>
        </p:nvCxnSpPr>
        <p:spPr>
          <a:xfrm>
            <a:off x="5117970" y="1095629"/>
            <a:ext cx="6170235" cy="45548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27" name="Picture 26">
            <a:extLst>
              <a:ext uri="{FF2B5EF4-FFF2-40B4-BE49-F238E27FC236}">
                <a16:creationId xmlns:a16="http://schemas.microsoft.com/office/drawing/2014/main" id="{E80A329B-D022-4733-E411-B317BAF08E5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5769" y="856384"/>
            <a:ext cx="4038706" cy="4223768"/>
          </a:xfrm>
          <a:prstGeom prst="rect">
            <a:avLst/>
          </a:prstGeom>
        </p:spPr>
      </p:pic>
      <p:pic>
        <p:nvPicPr>
          <p:cNvPr id="16" name="Picture 15" descr="A drain in a wall&#10;&#10;Description automatically generated">
            <a:extLst>
              <a:ext uri="{FF2B5EF4-FFF2-40B4-BE49-F238E27FC236}">
                <a16:creationId xmlns:a16="http://schemas.microsoft.com/office/drawing/2014/main" id="{44A1700D-17CF-6702-9662-4289CBDF264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329025" y="3615699"/>
            <a:ext cx="2051046" cy="2612571"/>
          </a:xfrm>
          <a:prstGeom prst="rect">
            <a:avLst/>
          </a:prstGeom>
        </p:spPr>
      </p:pic>
    </p:spTree>
    <p:extLst>
      <p:ext uri="{BB962C8B-B14F-4D97-AF65-F5344CB8AC3E}">
        <p14:creationId xmlns:p14="http://schemas.microsoft.com/office/powerpoint/2010/main" val="255092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Ventilation </a:t>
            </a:r>
            <a:r>
              <a:rPr lang="ja-JP" altLang="en-US" b="1" dirty="0">
                <a:latin typeface="Times New Roman" panose="02020603050405020304" pitchFamily="18" charset="0"/>
                <a:cs typeface="Times New Roman" panose="02020603050405020304" pitchFamily="18" charset="0"/>
              </a:rPr>
              <a:t>通风</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21</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AutoShape 2">
            <a:extLst>
              <a:ext uri="{FF2B5EF4-FFF2-40B4-BE49-F238E27FC236}">
                <a16:creationId xmlns:a16="http://schemas.microsoft.com/office/drawing/2014/main" id="{D5C43020-484A-02B3-66D2-AD56EFB14F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descr="A hallway with a vent&#10;&#10;Description automatically generated">
            <a:extLst>
              <a:ext uri="{FF2B5EF4-FFF2-40B4-BE49-F238E27FC236}">
                <a16:creationId xmlns:a16="http://schemas.microsoft.com/office/drawing/2014/main" id="{1872004C-2207-E2C7-B52D-2C252D9D19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2757" y="828752"/>
            <a:ext cx="3817409" cy="5089878"/>
          </a:xfrm>
          <a:prstGeom prst="rect">
            <a:avLst/>
          </a:prstGeom>
        </p:spPr>
      </p:pic>
      <p:pic>
        <p:nvPicPr>
          <p:cNvPr id="5123" name="Picture 3">
            <a:extLst>
              <a:ext uri="{FF2B5EF4-FFF2-40B4-BE49-F238E27FC236}">
                <a16:creationId xmlns:a16="http://schemas.microsoft.com/office/drawing/2014/main" id="{F3D6EDA2-0F29-D26E-CD28-CBC35EE9631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30166" y="828753"/>
            <a:ext cx="3855265" cy="3906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a:extLst>
              <a:ext uri="{FF2B5EF4-FFF2-40B4-BE49-F238E27FC236}">
                <a16:creationId xmlns:a16="http://schemas.microsoft.com/office/drawing/2014/main" id="{932BB800-37DE-79F6-2765-CAAAFD050F4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797338" y="852959"/>
            <a:ext cx="4340225" cy="399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5">
            <a:extLst>
              <a:ext uri="{FF2B5EF4-FFF2-40B4-BE49-F238E27FC236}">
                <a16:creationId xmlns:a16="http://schemas.microsoft.com/office/drawing/2014/main" id="{EA552A8D-6F78-2667-C630-C1757BEB28AA}"/>
              </a:ext>
            </a:extLst>
          </p:cNvPr>
          <p:cNvSpPr txBox="1">
            <a:spLocks noChangeArrowheads="1"/>
          </p:cNvSpPr>
          <p:nvPr/>
        </p:nvSpPr>
        <p:spPr bwMode="auto">
          <a:xfrm>
            <a:off x="15927" y="918273"/>
            <a:ext cx="1214713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rgbClr val="FFFF00"/>
                </a:solidFill>
                <a:ea typeface="宋体" panose="02010600030101010101" pitchFamily="2" charset="-122"/>
              </a:rPr>
              <a:t>Sewer gas comes from other rooms through </a:t>
            </a:r>
            <a:r>
              <a:rPr lang="en-US" altLang="zh-CN" sz="2000" b="1" dirty="0">
                <a:ea typeface="宋体" panose="02010600030101010101" pitchFamily="2" charset="-122"/>
              </a:rPr>
              <a:t>ventilation vents</a:t>
            </a:r>
          </a:p>
          <a:p>
            <a:pPr algn="ctr" eaLnBrk="1" hangingPunct="1">
              <a:spcBef>
                <a:spcPct val="50000"/>
              </a:spcBef>
            </a:pPr>
            <a:r>
              <a:rPr lang="zh-CN" altLang="en-US" sz="2400" b="1" dirty="0">
                <a:solidFill>
                  <a:srgbClr val="FFFF00"/>
                </a:solidFill>
                <a:ea typeface="宋体" panose="02010600030101010101" pitchFamily="2" charset="-122"/>
              </a:rPr>
              <a:t>下水道气体通过通风口来自其</a:t>
            </a:r>
            <a:r>
              <a:rPr lang="zh-CN" altLang="en-US" sz="2400" b="1" dirty="0">
                <a:ea typeface="宋体" panose="02010600030101010101" pitchFamily="2" charset="-122"/>
              </a:rPr>
              <a:t>他房间</a:t>
            </a:r>
            <a:endParaRPr lang="en-US" altLang="zh-CN" sz="2400" b="1" dirty="0">
              <a:ea typeface="宋体" panose="02010600030101010101" pitchFamily="2" charset="-122"/>
            </a:endParaRPr>
          </a:p>
        </p:txBody>
      </p:sp>
      <p:sp>
        <p:nvSpPr>
          <p:cNvPr id="17" name="TextBox 16">
            <a:extLst>
              <a:ext uri="{FF2B5EF4-FFF2-40B4-BE49-F238E27FC236}">
                <a16:creationId xmlns:a16="http://schemas.microsoft.com/office/drawing/2014/main" id="{A76FC011-01BB-A207-8E41-7BC48496109A}"/>
              </a:ext>
            </a:extLst>
          </p:cNvPr>
          <p:cNvSpPr txBox="1"/>
          <p:nvPr/>
        </p:nvSpPr>
        <p:spPr>
          <a:xfrm>
            <a:off x="4310743" y="4891587"/>
            <a:ext cx="7826820" cy="923330"/>
          </a:xfrm>
          <a:prstGeom prst="rect">
            <a:avLst/>
          </a:prstGeom>
          <a:noFill/>
        </p:spPr>
        <p:txBody>
          <a:bodyPr wrap="square">
            <a:spAutoFit/>
          </a:bodyPr>
          <a:lstStyle/>
          <a:p>
            <a:pPr eaLnBrk="1" hangingPunct="1">
              <a:spcBef>
                <a:spcPct val="50000"/>
              </a:spcBef>
            </a:pPr>
            <a:r>
              <a:rPr lang="en-US" altLang="zh-CN" sz="1800" dirty="0">
                <a:ea typeface="宋体" panose="02010600030101010101" pitchFamily="2" charset="-122"/>
              </a:rPr>
              <a:t>Causes of Odor in Kitchens, Bathrooms, and Toilets of Multi-story Residential Apartments with Natural Ventilation, A.A. Volinsky, International Journal of Civil Engineering and Technology, Vol. 15(1), pp. 27-35, 2024</a:t>
            </a:r>
          </a:p>
        </p:txBody>
      </p:sp>
      <p:pic>
        <p:nvPicPr>
          <p:cNvPr id="18" name="Picture 17">
            <a:extLst>
              <a:ext uri="{FF2B5EF4-FFF2-40B4-BE49-F238E27FC236}">
                <a16:creationId xmlns:a16="http://schemas.microsoft.com/office/drawing/2014/main" id="{87A273DA-ED09-C877-01ED-9BB19B637FF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30154" y="4611126"/>
            <a:ext cx="865249" cy="1295346"/>
          </a:xfrm>
          <a:prstGeom prst="rect">
            <a:avLst/>
          </a:prstGeom>
        </p:spPr>
      </p:pic>
    </p:spTree>
    <p:extLst>
      <p:ext uri="{BB962C8B-B14F-4D97-AF65-F5344CB8AC3E}">
        <p14:creationId xmlns:p14="http://schemas.microsoft.com/office/powerpoint/2010/main" val="3731067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01224A6-5B3A-5B63-5D15-CEBF421665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9220" y="841083"/>
            <a:ext cx="3773427" cy="5031236"/>
          </a:xfrm>
          <a:prstGeom prst="rect">
            <a:avLst/>
          </a:prstGeom>
        </p:spPr>
      </p:pic>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Vanity Installation </a:t>
            </a:r>
            <a:r>
              <a:rPr lang="ja-JP" altLang="en-US" b="1" dirty="0">
                <a:latin typeface="Times New Roman" panose="02020603050405020304" pitchFamily="18" charset="0"/>
                <a:cs typeface="Times New Roman" panose="02020603050405020304" pitchFamily="18" charset="0"/>
              </a:rPr>
              <a:t>梳妆台安装</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22</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AutoShape 2">
            <a:extLst>
              <a:ext uri="{FF2B5EF4-FFF2-40B4-BE49-F238E27FC236}">
                <a16:creationId xmlns:a16="http://schemas.microsoft.com/office/drawing/2014/main" id="{D5C43020-484A-02B3-66D2-AD56EFB14F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17" descr="A close-up of a machine&#10;&#10;Description automatically generated">
            <a:extLst>
              <a:ext uri="{FF2B5EF4-FFF2-40B4-BE49-F238E27FC236}">
                <a16:creationId xmlns:a16="http://schemas.microsoft.com/office/drawing/2014/main" id="{4443AE24-74FB-5A58-61AE-6D0D9A5B7B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865540" y="1296693"/>
            <a:ext cx="5011959" cy="4139293"/>
          </a:xfrm>
          <a:prstGeom prst="rect">
            <a:avLst/>
          </a:prstGeom>
        </p:spPr>
      </p:pic>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7136680" y="1131162"/>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zh-TW" altLang="en-US" sz="2400" b="1" dirty="0">
                <a:ea typeface="宋体" panose="02010600030101010101" pitchFamily="2" charset="-122"/>
              </a:rPr>
              <a:t>雙陷阱？</a:t>
            </a:r>
            <a:endParaRPr lang="en-US" altLang="zh-CN" sz="2400" b="1" dirty="0">
              <a:ea typeface="宋体" panose="02010600030101010101" pitchFamily="2" charset="-122"/>
            </a:endParaRPr>
          </a:p>
        </p:txBody>
      </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6808981" y="2666048"/>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zh-TW" altLang="en-US" sz="2400" b="1" dirty="0">
                <a:ea typeface="宋体" panose="02010600030101010101" pitchFamily="2" charset="-122"/>
              </a:rPr>
              <a:t>雙陷阱？</a:t>
            </a:r>
            <a:endParaRPr lang="en-US" altLang="zh-CN" sz="2400" b="1" dirty="0">
              <a:ea typeface="宋体" panose="02010600030101010101" pitchFamily="2" charset="-122"/>
            </a:endParaRPr>
          </a:p>
        </p:txBody>
      </p:sp>
      <p:pic>
        <p:nvPicPr>
          <p:cNvPr id="20" name="Picture 19" descr="A pipe with a white tube attached to a wall&#10;&#10;Description automatically generated">
            <a:extLst>
              <a:ext uri="{FF2B5EF4-FFF2-40B4-BE49-F238E27FC236}">
                <a16:creationId xmlns:a16="http://schemas.microsoft.com/office/drawing/2014/main" id="{2FB6C450-C647-6F6D-DCA3-EF14898D749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7510505" y="1813472"/>
            <a:ext cx="5041683" cy="3102098"/>
          </a:xfrm>
          <a:prstGeom prst="rect">
            <a:avLst/>
          </a:prstGeom>
        </p:spPr>
      </p:pic>
      <p:sp>
        <p:nvSpPr>
          <p:cNvPr id="24" name="Text Box 5">
            <a:extLst>
              <a:ext uri="{FF2B5EF4-FFF2-40B4-BE49-F238E27FC236}">
                <a16:creationId xmlns:a16="http://schemas.microsoft.com/office/drawing/2014/main" id="{E272C8B2-D9A7-F08C-BEF3-910EA53E112B}"/>
              </a:ext>
            </a:extLst>
          </p:cNvPr>
          <p:cNvSpPr txBox="1">
            <a:spLocks noChangeArrowheads="1"/>
          </p:cNvSpPr>
          <p:nvPr/>
        </p:nvSpPr>
        <p:spPr bwMode="auto">
          <a:xfrm>
            <a:off x="4724401" y="857684"/>
            <a:ext cx="31053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3200" b="1" dirty="0">
                <a:solidFill>
                  <a:schemeClr val="bg1"/>
                </a:solidFill>
                <a:ea typeface="宋体" panose="02010600030101010101" pitchFamily="2" charset="-122"/>
              </a:rPr>
              <a:t>No trap</a:t>
            </a:r>
            <a:r>
              <a:rPr lang="ja-JP" altLang="en-US" sz="3200" b="1" dirty="0">
                <a:solidFill>
                  <a:schemeClr val="bg1"/>
                </a:solidFill>
                <a:ea typeface="宋体" panose="02010600030101010101" pitchFamily="2" charset="-122"/>
              </a:rPr>
              <a:t> 无陷阱</a:t>
            </a:r>
            <a:endParaRPr lang="en-US" altLang="zh-CN" sz="3200" b="1" dirty="0">
              <a:solidFill>
                <a:schemeClr val="bg1"/>
              </a:solidFill>
              <a:ea typeface="宋体" panose="02010600030101010101" pitchFamily="2" charset="-122"/>
            </a:endParaRPr>
          </a:p>
        </p:txBody>
      </p:sp>
      <p:sp>
        <p:nvSpPr>
          <p:cNvPr id="21" name="Text Box 5">
            <a:extLst>
              <a:ext uri="{FF2B5EF4-FFF2-40B4-BE49-F238E27FC236}">
                <a16:creationId xmlns:a16="http://schemas.microsoft.com/office/drawing/2014/main" id="{3ABE8C24-7CB4-17D9-63D1-2CB61AC3AA59}"/>
              </a:ext>
            </a:extLst>
          </p:cNvPr>
          <p:cNvSpPr txBox="1">
            <a:spLocks noChangeArrowheads="1"/>
          </p:cNvSpPr>
          <p:nvPr/>
        </p:nvSpPr>
        <p:spPr bwMode="auto">
          <a:xfrm>
            <a:off x="8469883" y="4433841"/>
            <a:ext cx="310535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3200" b="1" dirty="0">
                <a:solidFill>
                  <a:schemeClr val="bg1"/>
                </a:solidFill>
                <a:ea typeface="宋体" panose="02010600030101010101" pitchFamily="2" charset="-122"/>
              </a:rPr>
              <a:t>No pipe seal</a:t>
            </a:r>
          </a:p>
          <a:p>
            <a:pPr algn="ctr" eaLnBrk="1" hangingPunct="1">
              <a:spcBef>
                <a:spcPct val="50000"/>
              </a:spcBef>
            </a:pPr>
            <a:r>
              <a:rPr lang="ja-JP" altLang="en-US" sz="3200" b="1" dirty="0">
                <a:solidFill>
                  <a:schemeClr val="bg1"/>
                </a:solidFill>
                <a:ea typeface="宋体" panose="02010600030101010101" pitchFamily="2" charset="-122"/>
              </a:rPr>
              <a:t>无管道密封</a:t>
            </a:r>
            <a:endParaRPr lang="en-US" altLang="zh-CN" sz="3200" b="1" dirty="0">
              <a:solidFill>
                <a:schemeClr val="bg1"/>
              </a:solidFill>
              <a:ea typeface="宋体" panose="02010600030101010101" pitchFamily="2" charset="-122"/>
            </a:endParaRPr>
          </a:p>
        </p:txBody>
      </p:sp>
      <p:sp>
        <p:nvSpPr>
          <p:cNvPr id="23" name="Oval 22">
            <a:extLst>
              <a:ext uri="{FF2B5EF4-FFF2-40B4-BE49-F238E27FC236}">
                <a16:creationId xmlns:a16="http://schemas.microsoft.com/office/drawing/2014/main" id="{2DAE0CC5-2736-EC69-FACA-877AA11F8A8A}"/>
              </a:ext>
            </a:extLst>
          </p:cNvPr>
          <p:cNvSpPr/>
          <p:nvPr/>
        </p:nvSpPr>
        <p:spPr>
          <a:xfrm>
            <a:off x="1121229" y="4855026"/>
            <a:ext cx="1371600" cy="7912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082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Florida Building Code </a:t>
            </a:r>
            <a:r>
              <a:rPr lang="zh-CN" altLang="en-US" dirty="0">
                <a:latin typeface="Times New Roman" panose="02020603050405020304" pitchFamily="18" charset="0"/>
                <a:cs typeface="Times New Roman" panose="02020603050405020304" pitchFamily="18" charset="0"/>
              </a:rPr>
              <a:t>佛罗里达州建筑规范</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23</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2020 Florida Building Code, Plumbing, 7</a:t>
            </a:r>
            <a:r>
              <a:rPr lang="en-US" sz="2400" baseline="30000" dirty="0">
                <a:highlight>
                  <a:srgbClr val="FFFFFF"/>
                </a:highlight>
                <a:latin typeface="Roboto" panose="02000000000000000000" pitchFamily="2" charset="0"/>
              </a:rPr>
              <a:t>th</a:t>
            </a:r>
            <a:r>
              <a:rPr lang="en-US" sz="2400" dirty="0">
                <a:highlight>
                  <a:srgbClr val="FFFFFF"/>
                </a:highlight>
                <a:latin typeface="Roboto" panose="02000000000000000000" pitchFamily="2" charset="0"/>
              </a:rPr>
              <a:t> Edition. Chapter 7 Sanitary Drainage</a:t>
            </a:r>
          </a:p>
          <a:p>
            <a:pPr algn="ctr" eaLnBrk="1" hangingPunct="1">
              <a:spcBef>
                <a:spcPct val="50000"/>
              </a:spcBef>
            </a:pPr>
            <a:r>
              <a:rPr lang="en-US" altLang="zh-CN" sz="2800" dirty="0">
                <a:ea typeface="宋体" panose="02010600030101010101" pitchFamily="2" charset="-122"/>
              </a:rPr>
              <a:t>2020 </a:t>
            </a:r>
            <a:r>
              <a:rPr lang="zh-CN" altLang="en-US" sz="2800" dirty="0">
                <a:ea typeface="宋体" panose="02010600030101010101" pitchFamily="2" charset="-122"/>
              </a:rPr>
              <a:t>年佛罗里达州建筑规范，管道，第 </a:t>
            </a:r>
            <a:r>
              <a:rPr lang="en-US" altLang="zh-CN" sz="2800" dirty="0">
                <a:ea typeface="宋体" panose="02010600030101010101" pitchFamily="2" charset="-122"/>
              </a:rPr>
              <a:t>7 </a:t>
            </a:r>
            <a:r>
              <a:rPr lang="zh-CN" altLang="en-US" sz="2800" dirty="0">
                <a:ea typeface="宋体" panose="02010600030101010101" pitchFamily="2" charset="-122"/>
              </a:rPr>
              <a:t>版。第</a:t>
            </a:r>
            <a:r>
              <a:rPr lang="en-US" altLang="zh-CN" sz="2800" dirty="0">
                <a:ea typeface="宋体" panose="02010600030101010101" pitchFamily="2" charset="-122"/>
              </a:rPr>
              <a:t>7</a:t>
            </a:r>
            <a:r>
              <a:rPr lang="zh-CN" altLang="en-US" sz="2800" dirty="0">
                <a:ea typeface="宋体" panose="02010600030101010101" pitchFamily="2" charset="-122"/>
              </a:rPr>
              <a:t>章 卫生排水</a:t>
            </a:r>
            <a:r>
              <a:rPr lang="en-US" altLang="zh-CN" sz="2400" dirty="0">
                <a:ea typeface="宋体" panose="02010600030101010101" pitchFamily="2" charset="-122"/>
                <a:hlinkClick r:id="rId5"/>
              </a:rPr>
              <a:t>https://codes.iccsafe.org/content/FLPC2020P1/chapter-7-sanitary-drainage</a:t>
            </a:r>
            <a:endParaRPr lang="en-US" altLang="zh-CN" sz="2400" dirty="0">
              <a:ea typeface="宋体" panose="02010600030101010101" pitchFamily="2" charset="-122"/>
            </a:endParaRPr>
          </a:p>
          <a:p>
            <a:pPr algn="ctr" eaLnBrk="1" hangingPunct="1">
              <a:spcBef>
                <a:spcPct val="50000"/>
              </a:spcBef>
            </a:pPr>
            <a:r>
              <a:rPr lang="en-US" altLang="zh-CN" sz="2400" dirty="0">
                <a:ea typeface="宋体" panose="02010600030101010101" pitchFamily="2" charset="-122"/>
              </a:rPr>
              <a:t>Free access online</a:t>
            </a:r>
          </a:p>
          <a:p>
            <a:pPr algn="ctr" eaLnBrk="1" hangingPunct="1">
              <a:spcBef>
                <a:spcPct val="50000"/>
              </a:spcBef>
            </a:pPr>
            <a:r>
              <a:rPr lang="zh-CN" altLang="en-US" sz="2400" dirty="0">
                <a:ea typeface="宋体" panose="02010600030101010101" pitchFamily="2" charset="-122"/>
              </a:rPr>
              <a:t>免费在线访问</a:t>
            </a:r>
            <a:endParaRPr lang="en-US" altLang="zh-CN" sz="2400" dirty="0">
              <a:ea typeface="宋体" panose="02010600030101010101" pitchFamily="2" charset="-122"/>
            </a:endParaRPr>
          </a:p>
        </p:txBody>
      </p:sp>
      <p:pic>
        <p:nvPicPr>
          <p:cNvPr id="6146" name="Picture 2" descr="Florida Building Code - Building ...">
            <a:extLst>
              <a:ext uri="{FF2B5EF4-FFF2-40B4-BE49-F238E27FC236}">
                <a16:creationId xmlns:a16="http://schemas.microsoft.com/office/drawing/2014/main" id="{DB594B0A-F2F0-637A-76B3-8A3A599E8F3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800896" y="2547257"/>
            <a:ext cx="2665970" cy="340279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lorida Building Code - Plumbing ...">
            <a:extLst>
              <a:ext uri="{FF2B5EF4-FFF2-40B4-BE49-F238E27FC236}">
                <a16:creationId xmlns:a16="http://schemas.microsoft.com/office/drawing/2014/main" id="{3FE87247-6492-6479-C557-89EE9CCE0636}"/>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833819" y="2576764"/>
            <a:ext cx="2622612" cy="334745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LORIDA BUILDING CODE">
            <a:extLst>
              <a:ext uri="{FF2B5EF4-FFF2-40B4-BE49-F238E27FC236}">
                <a16:creationId xmlns:a16="http://schemas.microsoft.com/office/drawing/2014/main" id="{40FBCAE3-06C4-5A5F-FE7D-6B819652CA0F}"/>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195213" y="3550102"/>
            <a:ext cx="1866900" cy="2447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269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zh-CN" altLang="en-US" b="1" dirty="0">
                <a:latin typeface="Times New Roman" panose="02020603050405020304" pitchFamily="18" charset="0"/>
                <a:cs typeface="Times New Roman" panose="02020603050405020304" pitchFamily="18" charset="0"/>
              </a:rPr>
              <a:t>住房和城乡建设部</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24</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EE469A04-1863-9F3A-EA43-122C9CB39A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0720" y="914325"/>
            <a:ext cx="10450559" cy="5878439"/>
          </a:xfrm>
          <a:prstGeom prst="rect">
            <a:avLst/>
          </a:prstGeom>
        </p:spPr>
      </p:pic>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859966"/>
            <a:ext cx="1219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Building safety in China is regulated by the Ministry of Housing and Urban Rural Development (MOHURD) through a series of building safety standards</a:t>
            </a:r>
            <a:endParaRPr lang="en-US" altLang="zh-CN" sz="2400" dirty="0">
              <a:ea typeface="宋体" panose="02010600030101010101" pitchFamily="2" charset="-122"/>
            </a:endParaRPr>
          </a:p>
        </p:txBody>
      </p:sp>
      <p:sp>
        <p:nvSpPr>
          <p:cNvPr id="15" name="Text Box 5">
            <a:extLst>
              <a:ext uri="{FF2B5EF4-FFF2-40B4-BE49-F238E27FC236}">
                <a16:creationId xmlns:a16="http://schemas.microsoft.com/office/drawing/2014/main" id="{939B1E21-7070-7BC6-46D1-9784B2F568FA}"/>
              </a:ext>
            </a:extLst>
          </p:cNvPr>
          <p:cNvSpPr txBox="1">
            <a:spLocks noChangeArrowheads="1"/>
          </p:cNvSpPr>
          <p:nvPr/>
        </p:nvSpPr>
        <p:spPr bwMode="auto">
          <a:xfrm>
            <a:off x="76200" y="5998551"/>
            <a:ext cx="1219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2400" b="1" dirty="0">
                <a:highlight>
                  <a:srgbClr val="FFFFFF"/>
                </a:highlight>
                <a:latin typeface="Roboto" panose="02000000000000000000" pitchFamily="2" charset="0"/>
              </a:rPr>
              <a:t>中国的建筑安全由住房和城乡建设部 </a:t>
            </a:r>
            <a:r>
              <a:rPr lang="en-US" altLang="zh-CN" sz="2400" b="1" dirty="0">
                <a:highlight>
                  <a:srgbClr val="FFFFFF"/>
                </a:highlight>
                <a:latin typeface="Roboto" panose="02000000000000000000" pitchFamily="2" charset="0"/>
              </a:rPr>
              <a:t>(MOHURD) </a:t>
            </a:r>
            <a:r>
              <a:rPr lang="zh-CN" altLang="en-US" sz="2400" b="1" dirty="0">
                <a:highlight>
                  <a:srgbClr val="FFFFFF"/>
                </a:highlight>
                <a:latin typeface="Roboto" panose="02000000000000000000" pitchFamily="2" charset="0"/>
              </a:rPr>
              <a:t>通过一系列建筑安全标准进行监管</a:t>
            </a:r>
            <a:endParaRPr lang="en-US" altLang="zh-CN" sz="2400" b="1" dirty="0">
              <a:ea typeface="宋体" panose="02010600030101010101" pitchFamily="2" charset="-122"/>
            </a:endParaRPr>
          </a:p>
        </p:txBody>
      </p:sp>
    </p:spTree>
    <p:extLst>
      <p:ext uri="{BB962C8B-B14F-4D97-AF65-F5344CB8AC3E}">
        <p14:creationId xmlns:p14="http://schemas.microsoft.com/office/powerpoint/2010/main" val="603938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National Standards </a:t>
            </a:r>
            <a:r>
              <a:rPr lang="ja-JP" altLang="en-US" b="1" dirty="0">
                <a:latin typeface="Times New Roman" panose="02020603050405020304" pitchFamily="18" charset="0"/>
                <a:cs typeface="Times New Roman" panose="02020603050405020304" pitchFamily="18" charset="0"/>
              </a:rPr>
              <a:t>國家標準</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25</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a:extLst>
              <a:ext uri="{FF2B5EF4-FFF2-40B4-BE49-F238E27FC236}">
                <a16:creationId xmlns:a16="http://schemas.microsoft.com/office/drawing/2014/main" id="{67B4E969-D5CF-67DE-2CC5-2F43F68E78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131" y="846296"/>
            <a:ext cx="3418204" cy="5165407"/>
          </a:xfrm>
          <a:prstGeom prst="rect">
            <a:avLst/>
          </a:prstGeom>
        </p:spPr>
      </p:pic>
      <p:pic>
        <p:nvPicPr>
          <p:cNvPr id="18" name="Picture 17">
            <a:extLst>
              <a:ext uri="{FF2B5EF4-FFF2-40B4-BE49-F238E27FC236}">
                <a16:creationId xmlns:a16="http://schemas.microsoft.com/office/drawing/2014/main" id="{51471700-0F69-9DB7-0B64-212C5B13904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67247" y="877620"/>
            <a:ext cx="3347445" cy="5089205"/>
          </a:xfrm>
          <a:prstGeom prst="rect">
            <a:avLst/>
          </a:prstGeom>
        </p:spPr>
      </p:pic>
      <p:pic>
        <p:nvPicPr>
          <p:cNvPr id="3074" name="Picture 2" descr="GB 55015-2021 建筑节能与可再生能源利用通用规范（全文强制）.pdf">
            <a:extLst>
              <a:ext uri="{FF2B5EF4-FFF2-40B4-BE49-F238E27FC236}">
                <a16:creationId xmlns:a16="http://schemas.microsoft.com/office/drawing/2014/main" id="{DBFD9E9B-A418-4869-2898-1ED5D1C3A5B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720429" y="891175"/>
            <a:ext cx="3949058" cy="5082858"/>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87085" y="3555294"/>
            <a:ext cx="12192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solidFill>
                  <a:srgbClr val="FF0000"/>
                </a:solidFill>
                <a:highlight>
                  <a:srgbClr val="FFFFFF"/>
                </a:highlight>
                <a:latin typeface="Roboto" panose="02000000000000000000" pitchFamily="2" charset="0"/>
              </a:rPr>
              <a:t>Which national standard requires P-trap and specifies proper toilet installation?</a:t>
            </a:r>
          </a:p>
          <a:p>
            <a:pPr algn="ctr" eaLnBrk="1" hangingPunct="1">
              <a:spcBef>
                <a:spcPct val="50000"/>
              </a:spcBef>
            </a:pPr>
            <a:r>
              <a:rPr lang="zh-CN" altLang="en-US" sz="2800" b="1" dirty="0">
                <a:solidFill>
                  <a:srgbClr val="FF0000"/>
                </a:solidFill>
                <a:ea typeface="宋体" panose="02010600030101010101" pitchFamily="2" charset="-122"/>
              </a:rPr>
              <a:t>哪个国家标准要求 </a:t>
            </a:r>
            <a:r>
              <a:rPr lang="en-US" altLang="zh-CN" sz="2800" b="1" dirty="0">
                <a:solidFill>
                  <a:srgbClr val="FF0000"/>
                </a:solidFill>
                <a:ea typeface="宋体" panose="02010600030101010101" pitchFamily="2" charset="-122"/>
              </a:rPr>
              <a:t>P </a:t>
            </a:r>
            <a:r>
              <a:rPr lang="zh-CN" altLang="en-US" sz="2800" b="1" dirty="0">
                <a:solidFill>
                  <a:srgbClr val="FF0000"/>
                </a:solidFill>
                <a:ea typeface="宋体" panose="02010600030101010101" pitchFamily="2" charset="-122"/>
              </a:rPr>
              <a:t>型存水弯并规定了马桶的正确安装？</a:t>
            </a:r>
            <a:endParaRPr lang="en-US" altLang="zh-CN" sz="2800" b="1" dirty="0">
              <a:solidFill>
                <a:srgbClr val="FF0000"/>
              </a:solidFill>
              <a:ea typeface="宋体" panose="02010600030101010101" pitchFamily="2" charset="-122"/>
            </a:endParaRPr>
          </a:p>
        </p:txBody>
      </p:sp>
    </p:spTree>
    <p:extLst>
      <p:ext uri="{BB962C8B-B14F-4D97-AF65-F5344CB8AC3E}">
        <p14:creationId xmlns:p14="http://schemas.microsoft.com/office/powerpoint/2010/main" val="2372445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94810"/>
            <a:ext cx="10515600" cy="1325563"/>
          </a:xfrm>
        </p:spPr>
        <p:txBody>
          <a:bodyPr/>
          <a:lstStyle/>
          <a:p>
            <a:pPr algn="ctr"/>
            <a:r>
              <a:rPr lang="en-US" dirty="0">
                <a:latin typeface="Times New Roman" panose="02020603050405020304" pitchFamily="18" charset="0"/>
                <a:cs typeface="Times New Roman" panose="02020603050405020304" pitchFamily="18" charset="0"/>
              </a:rPr>
              <a:t>Publications </a:t>
            </a:r>
            <a:r>
              <a:rPr lang="ja-JP" altLang="en-US" b="1" dirty="0">
                <a:latin typeface="Times New Roman" panose="02020603050405020304" pitchFamily="18" charset="0"/>
                <a:cs typeface="Times New Roman" panose="02020603050405020304" pitchFamily="18" charset="0"/>
              </a:rPr>
              <a:t>刊物</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26</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517008"/>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707564"/>
            <a:ext cx="12192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000" dirty="0">
                <a:ea typeface="宋体" panose="02010600030101010101" pitchFamily="2" charset="-122"/>
              </a:rPr>
              <a:t>中国为什么会发出恶臭？</a:t>
            </a:r>
            <a:r>
              <a:rPr lang="en-US" altLang="zh-CN" sz="2000" dirty="0">
                <a:ea typeface="宋体" panose="02010600030101010101" pitchFamily="2" charset="-122"/>
              </a:rPr>
              <a:t>——</a:t>
            </a:r>
            <a:r>
              <a:rPr lang="zh-CN" altLang="en-US" sz="2000" dirty="0">
                <a:ea typeface="宋体" panose="02010600030101010101" pitchFamily="2" charset="-122"/>
              </a:rPr>
              <a:t>浅析中国管道和通风系统存在的不足 </a:t>
            </a:r>
            <a:r>
              <a:rPr lang="en-US" altLang="zh-CN" sz="2000" dirty="0">
                <a:ea typeface="宋体" panose="02010600030101010101" pitchFamily="2" charset="-122"/>
              </a:rPr>
              <a:t> Why China Stinks? Deficiencies in Chinese Plumbing and Ventilation Systems (in Chinese), A.A. Volinsky, Y. Liu, 2018</a:t>
            </a:r>
          </a:p>
          <a:p>
            <a:pPr eaLnBrk="1" hangingPunct="1">
              <a:spcBef>
                <a:spcPct val="50000"/>
              </a:spcBef>
            </a:pPr>
            <a:r>
              <a:rPr lang="en-US" altLang="zh-CN" sz="2000" dirty="0">
                <a:ea typeface="宋体" panose="02010600030101010101" pitchFamily="2" charset="-122"/>
              </a:rPr>
              <a:t>Why China Stinks. Deficiencies in Plumbing and Ventilation Systems in China, A.A. Volinsky, International Journal of Civil Engineering and Technology, Vol. 11(7), pp. 16-20, 2020</a:t>
            </a:r>
          </a:p>
          <a:p>
            <a:pPr eaLnBrk="1" hangingPunct="1">
              <a:spcBef>
                <a:spcPct val="50000"/>
              </a:spcBef>
            </a:pPr>
            <a:r>
              <a:rPr lang="en-US" altLang="zh-CN" sz="2000" dirty="0">
                <a:ea typeface="宋体" panose="02010600030101010101" pitchFamily="2" charset="-122"/>
              </a:rPr>
              <a:t>Causes of Odor in Kitchens, Bathrooms, and Toilets of Multi-story Residential Apartments with Natural Ventilation, A.A. Volinsky, International Journal of Civil Engineering and Technology, Vol. 15(1), pp. 27-35, 2024</a:t>
            </a:r>
          </a:p>
          <a:p>
            <a:pPr eaLnBrk="1" hangingPunct="1">
              <a:spcBef>
                <a:spcPct val="50000"/>
              </a:spcBef>
            </a:pPr>
            <a:r>
              <a:rPr lang="ru-RU" altLang="zh-CN" sz="2000" dirty="0">
                <a:ea typeface="宋体" panose="02010600030101010101" pitchFamily="2" charset="-122"/>
              </a:rPr>
              <a:t>Причины Неприятного Запаха в Ванных Комнатах и Туалетах Квартир МКД (</a:t>
            </a:r>
            <a:r>
              <a:rPr lang="en-US" altLang="zh-CN" sz="2000" dirty="0">
                <a:ea typeface="宋体" panose="02010600030101010101" pitchFamily="2" charset="-122"/>
              </a:rPr>
              <a:t>Causes of a Nuisance Odor in the Bathrooms and Toilets of Apartments in Multi-story Buildings, </a:t>
            </a:r>
            <a:r>
              <a:rPr lang="en-US" altLang="zh-CN" sz="2000" b="1" dirty="0">
                <a:ea typeface="宋体" panose="02010600030101010101" pitchFamily="2" charset="-122"/>
              </a:rPr>
              <a:t>in Russian</a:t>
            </a:r>
            <a:r>
              <a:rPr lang="en-US" altLang="zh-CN" sz="2000" dirty="0">
                <a:ea typeface="宋体" panose="02010600030101010101" pitchFamily="2" charset="-122"/>
              </a:rPr>
              <a:t>), A.A. Volinsky, </a:t>
            </a:r>
            <a:r>
              <a:rPr lang="ru-RU" altLang="zh-CN" sz="2000" dirty="0">
                <a:ea typeface="宋体" panose="02010600030101010101" pitchFamily="2" charset="-122"/>
              </a:rPr>
              <a:t>С.О.К. Сантехника, Отопление, Кондиционирование, 8, 46-48, 2022. </a:t>
            </a:r>
            <a:r>
              <a:rPr lang="en-US" altLang="zh-CN" sz="2000" dirty="0">
                <a:ea typeface="宋体" panose="02010600030101010101" pitchFamily="2" charset="-122"/>
              </a:rPr>
              <a:t>S.O.K. Plumbing, Heating, Air-conditioning, Vol. 8, pp. 46-48, 2022</a:t>
            </a:r>
          </a:p>
          <a:p>
            <a:pPr eaLnBrk="1" hangingPunct="1">
              <a:spcBef>
                <a:spcPct val="50000"/>
              </a:spcBef>
            </a:pPr>
            <a:r>
              <a:rPr lang="ru-RU" altLang="zh-CN" sz="2000" dirty="0">
                <a:ea typeface="宋体" panose="02010600030101010101" pitchFamily="2" charset="-122"/>
              </a:rPr>
              <a:t>Почему в Китае Плохо Пахнет. Недостатки Канализационных Систем в Китае (</a:t>
            </a:r>
            <a:r>
              <a:rPr lang="en-US" altLang="zh-CN" sz="2000" dirty="0">
                <a:ea typeface="宋体" panose="02010600030101010101" pitchFamily="2" charset="-122"/>
              </a:rPr>
              <a:t>Why China Stinks. Deficiencies in Plumbing Systems in China, </a:t>
            </a:r>
            <a:r>
              <a:rPr lang="en-US" altLang="zh-CN" sz="2000" b="1" dirty="0">
                <a:ea typeface="宋体" panose="02010600030101010101" pitchFamily="2" charset="-122"/>
              </a:rPr>
              <a:t>in Russian</a:t>
            </a:r>
            <a:r>
              <a:rPr lang="en-US" altLang="zh-CN" sz="2000" dirty="0">
                <a:ea typeface="宋体" panose="02010600030101010101" pitchFamily="2" charset="-122"/>
              </a:rPr>
              <a:t>), A.A. Volinsky, </a:t>
            </a:r>
            <a:r>
              <a:rPr lang="ru-RU" altLang="zh-CN" sz="2000" dirty="0">
                <a:ea typeface="宋体" panose="02010600030101010101" pitchFamily="2" charset="-122"/>
              </a:rPr>
              <a:t>С.О.К. Сантехника, Отопление, Кондиционирование, 10, 22-24, 2021. </a:t>
            </a:r>
            <a:r>
              <a:rPr lang="en-US" altLang="zh-CN" sz="2000" dirty="0">
                <a:ea typeface="宋体" panose="02010600030101010101" pitchFamily="2" charset="-122"/>
              </a:rPr>
              <a:t>S.O.K. Plumbing, Heating, Air-conditioning, Vol. 10, pp. 22-24, 2021</a:t>
            </a:r>
          </a:p>
        </p:txBody>
      </p:sp>
    </p:spTree>
    <p:extLst>
      <p:ext uri="{BB962C8B-B14F-4D97-AF65-F5344CB8AC3E}">
        <p14:creationId xmlns:p14="http://schemas.microsoft.com/office/powerpoint/2010/main" val="1317338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398628" y="-275064"/>
            <a:ext cx="11499458" cy="1325563"/>
          </a:xfrm>
        </p:spPr>
        <p:txBody>
          <a:bodyPr/>
          <a:lstStyle/>
          <a:p>
            <a:pPr algn="ctr"/>
            <a:r>
              <a:rPr lang="en-US" dirty="0">
                <a:latin typeface="Times New Roman" panose="02020603050405020304" pitchFamily="18" charset="0"/>
                <a:cs typeface="Times New Roman" panose="02020603050405020304" pitchFamily="18" charset="0"/>
              </a:rPr>
              <a:t>Other Useful Publications </a:t>
            </a:r>
            <a:r>
              <a:rPr lang="ja-JP" altLang="en-US" b="1" dirty="0">
                <a:latin typeface="Times New Roman" panose="02020603050405020304" pitchFamily="18" charset="0"/>
                <a:cs typeface="Times New Roman" panose="02020603050405020304" pitchFamily="18" charset="0"/>
              </a:rPr>
              <a:t>其他有用的出版物</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27</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58526"/>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7E4CA2A7-D0A9-1D00-6109-00E49A26A9F9}"/>
              </a:ext>
            </a:extLst>
          </p:cNvPr>
          <p:cNvSpPr txBox="1">
            <a:spLocks/>
          </p:cNvSpPr>
          <p:nvPr/>
        </p:nvSpPr>
        <p:spPr>
          <a:xfrm>
            <a:off x="141516" y="1046907"/>
            <a:ext cx="12192000" cy="46086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 Case of Psoriasis Treatment Using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Psorinum</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Autonosode</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A.A. Volinsky, International Journal of Homoeopathic Sciences, Vol. 7(2), Part G, pp. 457-459, 2023</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Two Cases of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Isopathic</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and Homeopathic Treatment of Coronavirus Disease 2019, A.A. Volinsky, S.V. Gunter, International Journal of Homoeopathic Sciences, Vol. 5(3), Part E, pp. 321-323, 2021</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 Clinical Case of Chronic Tonsillitis Treatment Using Homeopathy and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Autonosodes</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A.A. Volinsky, International Journal of Homoeopathic Sciences, Vol. 5(1), Part C, pp. 152-154, 2021</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 Clinical Case of Homeopathic and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Isopathic</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Treatment of Human Herpes Simplex Virus, A.A. Volinsky, International Journal of Homoeopathic Sciences, Vol. 5(1), Part C, pp. 146-148, 2021</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Allergy Desensitization Based on Allergens Dynamization Method, A.A. Volinsky, International Journal of Homoeopathic Sciences, Vol. 4(4) Part D, pp. 198-201, 2020</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Modified Qigong Breathing Exercise for Reducing the Sense of Hunger on an Empty Stomach, A.P. Voroshilov, A.A. Volinsky, Z. Wang, E.V. Marchenko, Journal of Evidence-based Complementary &amp; Alternative Medicine, Vol. 22(4), pp. 687-695, 2017</a:t>
            </a:r>
          </a:p>
          <a:p>
            <a:pPr marL="0" indent="0">
              <a:buNone/>
            </a:pPr>
            <a:endParaRPr lang="en-US" sz="1800" dirty="0"/>
          </a:p>
          <a:p>
            <a:pPr marL="342900" indent="-342900">
              <a:buAutoNum type="arabicPeriod"/>
            </a:pPr>
            <a:endParaRPr lang="en-US" sz="1800" dirty="0"/>
          </a:p>
        </p:txBody>
      </p:sp>
    </p:spTree>
    <p:extLst>
      <p:ext uri="{BB962C8B-B14F-4D97-AF65-F5344CB8AC3E}">
        <p14:creationId xmlns:p14="http://schemas.microsoft.com/office/powerpoint/2010/main" val="229879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398628" y="-275064"/>
            <a:ext cx="11499458" cy="1325563"/>
          </a:xfrm>
        </p:spPr>
        <p:txBody>
          <a:bodyPr/>
          <a:lstStyle/>
          <a:p>
            <a:pPr algn="ctr"/>
            <a:r>
              <a:rPr lang="en-US" dirty="0">
                <a:latin typeface="Times New Roman" panose="02020603050405020304" pitchFamily="18" charset="0"/>
                <a:cs typeface="Times New Roman" panose="02020603050405020304" pitchFamily="18" charset="0"/>
              </a:rPr>
              <a:t>In the mean time </a:t>
            </a:r>
            <a:r>
              <a:rPr lang="ja-JP" altLang="en-US" b="1" dirty="0">
                <a:latin typeface="Times New Roman" panose="02020603050405020304" pitchFamily="18" charset="0"/>
                <a:cs typeface="Times New Roman" panose="02020603050405020304" pitchFamily="18" charset="0"/>
              </a:rPr>
              <a:t>同时</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28</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58526"/>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7E4CA2A7-D0A9-1D00-6109-00E49A26A9F9}"/>
              </a:ext>
            </a:extLst>
          </p:cNvPr>
          <p:cNvSpPr txBox="1">
            <a:spLocks/>
          </p:cNvSpPr>
          <p:nvPr/>
        </p:nvSpPr>
        <p:spPr>
          <a:xfrm>
            <a:off x="4272643" y="851880"/>
            <a:ext cx="7581899" cy="4608673"/>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 will keep putting plastic bag with water over all floor drains and avoid hotels with stinky sewage gas smell, make P-trap from flexible pipe, when possible, block ventilation vents, keep windows open.</a:t>
            </a:r>
          </a:p>
          <a:p>
            <a:pPr marL="0" indent="0">
              <a:buNone/>
            </a:pPr>
            <a:r>
              <a:rPr lang="en-US" dirty="0"/>
              <a:t>Or maybe not travel to China at all, until these problems are fixed. Probably not in my lifetime.</a:t>
            </a:r>
          </a:p>
          <a:p>
            <a:pPr marL="0" indent="0">
              <a:buNone/>
            </a:pPr>
            <a:r>
              <a:rPr lang="zh-CN" altLang="en-US" dirty="0"/>
              <a:t>我会继续用装有水的塑料袋覆盖所有地漏，并避开有恶臭污水气味的酒店，用软管制作</a:t>
            </a:r>
            <a:r>
              <a:rPr lang="en-US" altLang="zh-CN" dirty="0"/>
              <a:t>P</a:t>
            </a:r>
            <a:r>
              <a:rPr lang="zh-CN" altLang="en-US" dirty="0"/>
              <a:t>型存水弯，如果可能的话，堵塞通风口，保持窗户打开。</a:t>
            </a:r>
          </a:p>
          <a:p>
            <a:pPr marL="0" indent="0">
              <a:buNone/>
            </a:pPr>
            <a:r>
              <a:rPr lang="zh-CN" altLang="en-US" dirty="0"/>
              <a:t>或者，在这些问题得到解决之前，也许根本不会去中国旅行。在我的一生中可能不会。</a:t>
            </a:r>
            <a:endParaRPr lang="en-US" dirty="0"/>
          </a:p>
        </p:txBody>
      </p:sp>
      <p:pic>
        <p:nvPicPr>
          <p:cNvPr id="5" name="Picture 4">
            <a:extLst>
              <a:ext uri="{FF2B5EF4-FFF2-40B4-BE49-F238E27FC236}">
                <a16:creationId xmlns:a16="http://schemas.microsoft.com/office/drawing/2014/main" id="{0CCC6B68-6C17-08FB-DDAC-703478EE87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9641" y="808080"/>
            <a:ext cx="3879458" cy="5172611"/>
          </a:xfrm>
          <a:prstGeom prst="rect">
            <a:avLst/>
          </a:prstGeom>
        </p:spPr>
      </p:pic>
      <p:sp>
        <p:nvSpPr>
          <p:cNvPr id="14" name="Text Box 24">
            <a:extLst>
              <a:ext uri="{FF2B5EF4-FFF2-40B4-BE49-F238E27FC236}">
                <a16:creationId xmlns:a16="http://schemas.microsoft.com/office/drawing/2014/main" id="{97B797BF-3469-621E-EB1B-6E194FEDC6BB}"/>
              </a:ext>
            </a:extLst>
          </p:cNvPr>
          <p:cNvSpPr txBox="1">
            <a:spLocks noChangeArrowheads="1"/>
          </p:cNvSpPr>
          <p:nvPr/>
        </p:nvSpPr>
        <p:spPr bwMode="auto">
          <a:xfrm>
            <a:off x="4272643" y="5290141"/>
            <a:ext cx="780505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If problems like this happened in the US, the whole building would be shutdown </a:t>
            </a:r>
            <a:r>
              <a:rPr lang="zh-CN" altLang="en-US" sz="2000" b="1" dirty="0"/>
              <a:t>如果美国出现这样的问题，整个大楼都会被关</a:t>
            </a:r>
            <a:endParaRPr lang="pl-PL" altLang="en-US" sz="2000" b="1" dirty="0"/>
          </a:p>
        </p:txBody>
      </p:sp>
    </p:spTree>
    <p:extLst>
      <p:ext uri="{BB962C8B-B14F-4D97-AF65-F5344CB8AC3E}">
        <p14:creationId xmlns:p14="http://schemas.microsoft.com/office/powerpoint/2010/main" val="1397081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Ancient Rome Lead Pipes </a:t>
            </a:r>
            <a:r>
              <a:rPr lang="ja-JP" altLang="en-US" dirty="0">
                <a:latin typeface="Times New Roman" panose="02020603050405020304" pitchFamily="18" charset="0"/>
                <a:cs typeface="Times New Roman" panose="02020603050405020304" pitchFamily="18" charset="0"/>
              </a:rPr>
              <a:t>古罗马铅管</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29</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359229" y="1001478"/>
            <a:ext cx="5863259"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dirty="0">
                <a:ea typeface="宋体" panose="02010600030101010101" pitchFamily="2" charset="-122"/>
              </a:rPr>
              <a:t>In Ancient Rome lead was used for water pipes.</a:t>
            </a:r>
          </a:p>
          <a:p>
            <a:pPr eaLnBrk="1" hangingPunct="1">
              <a:spcBef>
                <a:spcPct val="50000"/>
              </a:spcBef>
            </a:pPr>
            <a:r>
              <a:rPr lang="en-US" altLang="zh-CN" sz="2000" dirty="0">
                <a:ea typeface="宋体" panose="02010600030101010101" pitchFamily="2" charset="-122"/>
              </a:rPr>
              <a:t>The word "plumbing" derives from </a:t>
            </a:r>
            <a:r>
              <a:rPr lang="en-US" altLang="zh-CN" sz="2000" dirty="0" err="1">
                <a:ea typeface="宋体" panose="02010600030101010101" pitchFamily="2" charset="-122"/>
              </a:rPr>
              <a:t>plumbum</a:t>
            </a:r>
            <a:r>
              <a:rPr lang="en-US" altLang="zh-CN" sz="2000" dirty="0">
                <a:ea typeface="宋体" panose="02010600030101010101" pitchFamily="2" charset="-122"/>
              </a:rPr>
              <a:t>, the Latin word for lead.</a:t>
            </a:r>
          </a:p>
          <a:p>
            <a:pPr eaLnBrk="1" hangingPunct="1">
              <a:spcBef>
                <a:spcPct val="50000"/>
              </a:spcBef>
            </a:pPr>
            <a:r>
              <a:rPr lang="en-US" altLang="zh-CN" sz="2000" dirty="0">
                <a:ea typeface="宋体" panose="02010600030101010101" pitchFamily="2" charset="-122"/>
              </a:rPr>
              <a:t>Don’t let sewer gas bring down Chinese Nation.</a:t>
            </a: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5965371" y="955846"/>
            <a:ext cx="605660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000" b="1" dirty="0">
                <a:ea typeface="宋体" panose="02010600030101010101" pitchFamily="2" charset="-122"/>
              </a:rPr>
              <a:t>在古罗马，铅被用于水管。</a:t>
            </a:r>
          </a:p>
          <a:p>
            <a:pPr eaLnBrk="1" hangingPunct="1">
              <a:spcBef>
                <a:spcPct val="50000"/>
              </a:spcBef>
            </a:pPr>
            <a:r>
              <a:rPr lang="zh-CN" altLang="en-US" sz="2000" b="1" dirty="0">
                <a:ea typeface="宋体" panose="02010600030101010101" pitchFamily="2" charset="-122"/>
              </a:rPr>
              <a:t>“管道”一词源自拉丁语“</a:t>
            </a:r>
            <a:r>
              <a:rPr lang="en-US" altLang="zh-CN" sz="2000" b="1" dirty="0" err="1">
                <a:ea typeface="宋体" panose="02010600030101010101" pitchFamily="2" charset="-122"/>
              </a:rPr>
              <a:t>plumbum</a:t>
            </a:r>
            <a:r>
              <a:rPr lang="en-US" altLang="zh-CN" sz="2000" b="1" dirty="0">
                <a:ea typeface="宋体" panose="02010600030101010101" pitchFamily="2" charset="-122"/>
              </a:rPr>
              <a:t>”</a:t>
            </a:r>
            <a:r>
              <a:rPr lang="zh-CN" altLang="en-US" sz="2000" b="1" dirty="0">
                <a:ea typeface="宋体" panose="02010600030101010101" pitchFamily="2" charset="-122"/>
              </a:rPr>
              <a:t>，意为“铅”。</a:t>
            </a:r>
          </a:p>
          <a:p>
            <a:pPr eaLnBrk="1" hangingPunct="1">
              <a:spcBef>
                <a:spcPct val="50000"/>
              </a:spcBef>
            </a:pPr>
            <a:r>
              <a:rPr lang="zh-CN" altLang="en-US" sz="2000" b="1" dirty="0">
                <a:ea typeface="宋体" panose="02010600030101010101" pitchFamily="2" charset="-122"/>
              </a:rPr>
              <a:t>别让下水道毒气毁了中华民族。</a:t>
            </a:r>
            <a:endParaRPr lang="en-US" altLang="zh-CN" sz="2000" b="1" dirty="0">
              <a:ea typeface="宋体" panose="02010600030101010101" pitchFamily="2" charset="-122"/>
            </a:endParaRPr>
          </a:p>
        </p:txBody>
      </p:sp>
      <p:pic>
        <p:nvPicPr>
          <p:cNvPr id="16" name="Picture 15" descr="A room with wood logs and columns&#10;&#10;Description automatically generated with medium confidence">
            <a:extLst>
              <a:ext uri="{FF2B5EF4-FFF2-40B4-BE49-F238E27FC236}">
                <a16:creationId xmlns:a16="http://schemas.microsoft.com/office/drawing/2014/main" id="{AC6A02B8-CF10-1BAB-23B8-C70F34805FF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65354" y="2254083"/>
            <a:ext cx="5952872" cy="3743944"/>
          </a:xfrm>
          <a:prstGeom prst="rect">
            <a:avLst/>
          </a:prstGeom>
        </p:spPr>
      </p:pic>
      <p:sp>
        <p:nvSpPr>
          <p:cNvPr id="19" name="Text Box 5">
            <a:extLst>
              <a:ext uri="{FF2B5EF4-FFF2-40B4-BE49-F238E27FC236}">
                <a16:creationId xmlns:a16="http://schemas.microsoft.com/office/drawing/2014/main" id="{0F6BB41E-3334-6234-46B2-82579DAFE799}"/>
              </a:ext>
            </a:extLst>
          </p:cNvPr>
          <p:cNvSpPr txBox="1">
            <a:spLocks noChangeArrowheads="1"/>
          </p:cNvSpPr>
          <p:nvPr/>
        </p:nvSpPr>
        <p:spPr bwMode="auto">
          <a:xfrm>
            <a:off x="320021" y="3274131"/>
            <a:ext cx="538275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dirty="0">
                <a:ea typeface="宋体" panose="02010600030101010101" pitchFamily="2" charset="-122"/>
              </a:rPr>
              <a:t>Thomas Sumner, </a:t>
            </a:r>
            <a:r>
              <a:rPr lang="en-US" altLang="zh-CN" dirty="0" err="1">
                <a:ea typeface="宋体" panose="02010600030101010101" pitchFamily="2" charset="-122"/>
              </a:rPr>
              <a:t>ScienceShot</a:t>
            </a:r>
            <a:r>
              <a:rPr lang="en-US" altLang="zh-CN" dirty="0">
                <a:ea typeface="宋体" panose="02010600030101010101" pitchFamily="2" charset="-122"/>
              </a:rPr>
              <a:t>: Did Lead Poisoning Bring Down Ancient Rome? Sediments downstream from Rome reveal health risks of empire's plumbing, Science, 21 Apr. 2014</a:t>
            </a:r>
          </a:p>
        </p:txBody>
      </p:sp>
      <p:sp>
        <p:nvSpPr>
          <p:cNvPr id="21" name="TextBox 20">
            <a:extLst>
              <a:ext uri="{FF2B5EF4-FFF2-40B4-BE49-F238E27FC236}">
                <a16:creationId xmlns:a16="http://schemas.microsoft.com/office/drawing/2014/main" id="{D1CECDE6-F483-DE1C-3552-D52415277BEF}"/>
              </a:ext>
            </a:extLst>
          </p:cNvPr>
          <p:cNvSpPr txBox="1"/>
          <p:nvPr/>
        </p:nvSpPr>
        <p:spPr>
          <a:xfrm>
            <a:off x="347945" y="2622254"/>
            <a:ext cx="5492952" cy="646331"/>
          </a:xfrm>
          <a:prstGeom prst="rect">
            <a:avLst/>
          </a:prstGeom>
          <a:noFill/>
        </p:spPr>
        <p:txBody>
          <a:bodyPr wrap="square">
            <a:spAutoFit/>
          </a:bodyPr>
          <a:lstStyle/>
          <a:p>
            <a:pPr algn="ctr"/>
            <a:r>
              <a:rPr lang="en-US" b="0" i="0" u="sng" dirty="0">
                <a:solidFill>
                  <a:srgbClr val="CA2015"/>
                </a:solidFill>
                <a:effectLst/>
                <a:highlight>
                  <a:srgbClr val="FFFFFF"/>
                </a:highlight>
                <a:latin typeface="PT Serif" panose="020A0603040505020204" pitchFamily="18" charset="0"/>
                <a:hlinkClick r:id="rId6"/>
              </a:rPr>
              <a:t>Tap water from ancient Rome likely contained up to 100 times more lead than local spring water</a:t>
            </a:r>
            <a:endParaRPr lang="en-US" dirty="0"/>
          </a:p>
        </p:txBody>
      </p:sp>
      <p:sp>
        <p:nvSpPr>
          <p:cNvPr id="22" name="Text Box 5">
            <a:extLst>
              <a:ext uri="{FF2B5EF4-FFF2-40B4-BE49-F238E27FC236}">
                <a16:creationId xmlns:a16="http://schemas.microsoft.com/office/drawing/2014/main" id="{8645718A-8C66-691F-A293-56963EAC58CB}"/>
              </a:ext>
            </a:extLst>
          </p:cNvPr>
          <p:cNvSpPr txBox="1">
            <a:spLocks noChangeArrowheads="1"/>
          </p:cNvSpPr>
          <p:nvPr/>
        </p:nvSpPr>
        <p:spPr bwMode="auto">
          <a:xfrm>
            <a:off x="352676" y="4711053"/>
            <a:ext cx="5382751"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dirty="0">
                <a:ea typeface="宋体" panose="02010600030101010101" pitchFamily="2" charset="-122"/>
              </a:rPr>
              <a:t>In Nazi Germany people were killed in gas chambers in concentration camps.</a:t>
            </a:r>
          </a:p>
          <a:p>
            <a:pPr eaLnBrk="1" hangingPunct="1">
              <a:spcBef>
                <a:spcPct val="50000"/>
              </a:spcBef>
            </a:pPr>
            <a:r>
              <a:rPr lang="zh-CN" altLang="en-US" dirty="0">
                <a:ea typeface="宋体" panose="02010600030101010101" pitchFamily="2" charset="-122"/>
              </a:rPr>
              <a:t>在纳粹德国，人们在集中营的毒气室中被杀害。</a:t>
            </a:r>
            <a:endParaRPr lang="en-US" altLang="zh-CN" dirty="0">
              <a:ea typeface="宋体" panose="02010600030101010101" pitchFamily="2" charset="-122"/>
            </a:endParaRPr>
          </a:p>
        </p:txBody>
      </p:sp>
    </p:spTree>
    <p:extLst>
      <p:ext uri="{BB962C8B-B14F-4D97-AF65-F5344CB8AC3E}">
        <p14:creationId xmlns:p14="http://schemas.microsoft.com/office/powerpoint/2010/main" val="2468652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Conclusions </a:t>
            </a:r>
            <a:r>
              <a:rPr lang="ja-JP" altLang="en-US" dirty="0">
                <a:latin typeface="Times New Roman" panose="02020603050405020304" pitchFamily="18" charset="0"/>
                <a:cs typeface="Times New Roman" panose="02020603050405020304" pitchFamily="18" charset="0"/>
              </a:rPr>
              <a:t>结论</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30</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0" y="783758"/>
            <a:ext cx="12192000"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b="1" dirty="0">
                <a:latin typeface="Times New Roman" panose="02020603050405020304" pitchFamily="18" charset="0"/>
                <a:cs typeface="Times New Roman" panose="02020603050405020304" pitchFamily="18" charset="0"/>
              </a:rPr>
              <a:t>Sewer gas exposure is a grossly neglected severe systemic problem in China</a:t>
            </a:r>
          </a:p>
          <a:p>
            <a:pPr algn="ctr"/>
            <a:r>
              <a:rPr lang="zh-CN" altLang="en-US" sz="2800" b="1" dirty="0">
                <a:latin typeface="Times New Roman" panose="02020603050405020304" pitchFamily="18" charset="0"/>
                <a:cs typeface="Times New Roman" panose="02020603050405020304" pitchFamily="18" charset="0"/>
              </a:rPr>
              <a:t>下水道气体暴露是中国一个被严重忽视的严重系统性问题</a:t>
            </a:r>
            <a:endParaRPr lang="en-US" altLang="zh-TW" sz="2800" dirty="0">
              <a:latin typeface="Times New Roman" panose="02020603050405020304" pitchFamily="18" charset="0"/>
              <a:cs typeface="Times New Roman" panose="02020603050405020304" pitchFamily="18" charset="0"/>
            </a:endParaRPr>
          </a:p>
          <a:p>
            <a:r>
              <a:rPr lang="en-US" altLang="zh-TW" sz="2800" dirty="0">
                <a:latin typeface="Times New Roman" panose="02020603050405020304" pitchFamily="18" charset="0"/>
                <a:cs typeface="Times New Roman" panose="02020603050405020304" pitchFamily="18" charset="0"/>
              </a:rPr>
              <a:t>Every bathroom has a floor drain without a water trap. Air flapper in the drain is no good. </a:t>
            </a:r>
            <a:r>
              <a:rPr lang="zh-CN" altLang="en-US" sz="2800" dirty="0">
                <a:latin typeface="Times New Roman" panose="02020603050405020304" pitchFamily="18" charset="0"/>
                <a:cs typeface="Times New Roman" panose="02020603050405020304" pitchFamily="18" charset="0"/>
              </a:rPr>
              <a:t>每个浴室都有地漏，没有存水弯。排水管中的空气挡板不好。 </a:t>
            </a:r>
            <a:endParaRPr lang="en-US" altLang="zh-CN" sz="2800" dirty="0">
              <a:latin typeface="Times New Roman" panose="02020603050405020304" pitchFamily="18" charset="0"/>
              <a:cs typeface="Times New Roman" panose="02020603050405020304" pitchFamily="18" charset="0"/>
            </a:endParaRPr>
          </a:p>
          <a:p>
            <a:r>
              <a:rPr lang="en-US" altLang="zh-TW" sz="2800" dirty="0">
                <a:latin typeface="Times New Roman" panose="02020603050405020304" pitchFamily="18" charset="0"/>
                <a:cs typeface="Times New Roman" panose="02020603050405020304" pitchFamily="18" charset="0"/>
              </a:rPr>
              <a:t>Sink installations are missing a water trap. Sink drain flapper is no good.</a:t>
            </a:r>
          </a:p>
          <a:p>
            <a:r>
              <a:rPr lang="zh-CN" altLang="en-US" sz="2800" dirty="0">
                <a:latin typeface="Times New Roman" panose="02020603050405020304" pitchFamily="18" charset="0"/>
                <a:cs typeface="Times New Roman" panose="02020603050405020304" pitchFamily="18" charset="0"/>
              </a:rPr>
              <a:t>水槽安装缺少聚水器。水槽排水挡板不好。 </a:t>
            </a:r>
            <a:endParaRPr lang="en-US" altLang="zh-CN"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Toilets are improperly installed and are not sealed </a:t>
            </a:r>
            <a:r>
              <a:rPr lang="zh-TW" altLang="en-US" sz="2800" dirty="0">
                <a:latin typeface="Times New Roman" panose="02020603050405020304" pitchFamily="18" charset="0"/>
                <a:cs typeface="Times New Roman" panose="02020603050405020304" pitchFamily="18" charset="0"/>
              </a:rPr>
              <a:t>廁所安裝不當且未密封</a:t>
            </a:r>
            <a:r>
              <a:rPr lang="zh-CN" altLang="en-US" sz="2800" dirty="0">
                <a:latin typeface="Times New Roman" panose="02020603050405020304" pitchFamily="18" charset="0"/>
                <a:cs typeface="Times New Roman" panose="02020603050405020304" pitchFamily="18" charset="0"/>
              </a:rPr>
              <a:t>厕所安装不当且未密封</a:t>
            </a:r>
            <a:endParaRPr lang="en-US" altLang="zh-TW"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Sewer gas is transported through ventilation systems from other apartments.</a:t>
            </a:r>
          </a:p>
          <a:p>
            <a:r>
              <a:rPr lang="zh-CN" altLang="en-US" sz="2800" dirty="0">
                <a:latin typeface="Times New Roman" panose="02020603050405020304" pitchFamily="18" charset="0"/>
                <a:cs typeface="Times New Roman" panose="02020603050405020304" pitchFamily="18" charset="0"/>
              </a:rPr>
              <a:t>下水道气体通过其他公寓的通风系统输送。</a:t>
            </a:r>
            <a:endParaRPr lang="en-US" altLang="zh-CN" sz="2800" dirty="0">
              <a:latin typeface="Times New Roman" panose="02020603050405020304" pitchFamily="18" charset="0"/>
              <a:cs typeface="Times New Roman" panose="02020603050405020304" pitchFamily="18" charset="0"/>
            </a:endParaRPr>
          </a:p>
          <a:p>
            <a:r>
              <a:rPr lang="en-US" altLang="zh-TW" sz="2800" dirty="0">
                <a:latin typeface="Times New Roman" panose="02020603050405020304" pitchFamily="18" charset="0"/>
                <a:cs typeface="Times New Roman" panose="02020603050405020304" pitchFamily="18" charset="0"/>
              </a:rPr>
              <a:t>Ministry of Housing and Urban Rural Development must address and fix these problems. </a:t>
            </a:r>
            <a:r>
              <a:rPr lang="zh-CN" altLang="en-US" sz="2800" dirty="0">
                <a:latin typeface="Times New Roman" panose="02020603050405020304" pitchFamily="18" charset="0"/>
                <a:cs typeface="Times New Roman" panose="02020603050405020304" pitchFamily="18" charset="0"/>
              </a:rPr>
              <a:t>住房和城乡建设部必须正视和解决这些问题。</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6819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14996</TotalTime>
  <Words>4094</Words>
  <Application>Microsoft Office PowerPoint</Application>
  <PresentationFormat>Widescreen</PresentationFormat>
  <Paragraphs>241</Paragraphs>
  <Slides>30</Slides>
  <Notes>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宋体</vt:lpstr>
      <vt:lpstr>Arial</vt:lpstr>
      <vt:lpstr>Calibri</vt:lpstr>
      <vt:lpstr>Calibri Light</vt:lpstr>
      <vt:lpstr>PT Serif</vt:lpstr>
      <vt:lpstr>Roboto</vt:lpstr>
      <vt:lpstr>Times New Roman</vt:lpstr>
      <vt:lpstr>Office Theme</vt:lpstr>
      <vt:lpstr>Chinese Nation Silent Killer is Sewer Gas  中华民族的隐形杀手是下水道气体</vt:lpstr>
      <vt:lpstr>Disclaimer 免责声明</vt:lpstr>
      <vt:lpstr>What is Sewer Gas? 什么是下水道气体？</vt:lpstr>
      <vt:lpstr>Effects of Sewer Gas 下水道气体的影响</vt:lpstr>
      <vt:lpstr>H2S Poisoning Illustration H2S 中毒图示</vt:lpstr>
      <vt:lpstr>Suffocation 窒息</vt:lpstr>
      <vt:lpstr>Explosion and Fire 爆炸和火灾</vt:lpstr>
      <vt:lpstr>Why China Stinks? Deficiencies in Chinese Plumbing and Ventilation Systems, A.A. Volinsky, Y. Liu, 2018</vt:lpstr>
      <vt:lpstr>为什么中国闻起来很臭。中国污水处理系统的缺点</vt:lpstr>
      <vt:lpstr>Causes of Bad Smell in WC 卫生间有异味的原因</vt:lpstr>
      <vt:lpstr>Device to Properly Install Toilet 正确安装马桶的装置</vt:lpstr>
      <vt:lpstr>Dinis Business Hotel. Luoyang 迪尼斯商务酒店。洛阳</vt:lpstr>
      <vt:lpstr>Toilet Improper Installation 马桶安装不当</vt:lpstr>
      <vt:lpstr>Building Code 建筑规范</vt:lpstr>
      <vt:lpstr>Toilet Installation 马桶安装</vt:lpstr>
      <vt:lpstr>Flange and Gasket 法兰和垫片</vt:lpstr>
      <vt:lpstr>Water P-Trap by Code 水 P-Trap 代码</vt:lpstr>
      <vt:lpstr>Which Installation is Correct? 哪种安装是正确的？</vt:lpstr>
      <vt:lpstr>Floor Drain 地面排水口</vt:lpstr>
      <vt:lpstr>Only P-Trap, No Flapper Valve 仅 P 型疏水阀，无挡板阀</vt:lpstr>
      <vt:lpstr>Ventilation 通风</vt:lpstr>
      <vt:lpstr>Vanity Installation 梳妆台安装</vt:lpstr>
      <vt:lpstr>Florida Building Code 佛罗里达州建筑规范</vt:lpstr>
      <vt:lpstr>住房和城乡建设部</vt:lpstr>
      <vt:lpstr>National Standards 國家標準</vt:lpstr>
      <vt:lpstr>Publications 刊物</vt:lpstr>
      <vt:lpstr>Other Useful Publications 其他有用的出版物</vt:lpstr>
      <vt:lpstr>In the mean time 同时</vt:lpstr>
      <vt:lpstr>Ancient Rome Lead Pipes 古罗马铅管</vt:lpstr>
      <vt:lpstr>Conclusions 结论</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Materials Science Approach to NiTi Medical Implants and Applications</dc:title>
  <dc:creator>Pre-installed</dc:creator>
  <cp:lastModifiedBy>Alex Volinsky</cp:lastModifiedBy>
  <cp:revision>244</cp:revision>
  <dcterms:created xsi:type="dcterms:W3CDTF">2023-07-04T05:50:07Z</dcterms:created>
  <dcterms:modified xsi:type="dcterms:W3CDTF">2024-07-03T21:30:48Z</dcterms:modified>
</cp:coreProperties>
</file>